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7" r:id="rId4"/>
    <p:sldId id="284" r:id="rId5"/>
    <p:sldId id="288" r:id="rId6"/>
    <p:sldId id="285" r:id="rId7"/>
    <p:sldId id="289" r:id="rId8"/>
    <p:sldId id="290" r:id="rId9"/>
    <p:sldId id="291" r:id="rId10"/>
    <p:sldId id="292" r:id="rId11"/>
    <p:sldId id="388" r:id="rId12"/>
    <p:sldId id="389" r:id="rId13"/>
    <p:sldId id="390" r:id="rId14"/>
    <p:sldId id="392" r:id="rId15"/>
    <p:sldId id="393" r:id="rId16"/>
    <p:sldId id="394" r:id="rId17"/>
    <p:sldId id="395" r:id="rId18"/>
    <p:sldId id="396" r:id="rId19"/>
    <p:sldId id="397" r:id="rId20"/>
    <p:sldId id="280" r:id="rId21"/>
    <p:sldId id="281" r:id="rId22"/>
    <p:sldId id="403" r:id="rId23"/>
    <p:sldId id="318" r:id="rId24"/>
    <p:sldId id="404" r:id="rId25"/>
    <p:sldId id="405" r:id="rId26"/>
    <p:sldId id="257" r:id="rId27"/>
    <p:sldId id="258" r:id="rId28"/>
    <p:sldId id="259" r:id="rId29"/>
    <p:sldId id="260" r:id="rId30"/>
    <p:sldId id="261" r:id="rId31"/>
    <p:sldId id="262" r:id="rId32"/>
    <p:sldId id="263" r:id="rId33"/>
    <p:sldId id="278" r:id="rId34"/>
    <p:sldId id="277" r:id="rId35"/>
    <p:sldId id="279" r:id="rId36"/>
    <p:sldId id="407" r:id="rId37"/>
    <p:sldId id="270" r:id="rId38"/>
    <p:sldId id="271" r:id="rId39"/>
    <p:sldId id="272" r:id="rId40"/>
    <p:sldId id="273" r:id="rId41"/>
    <p:sldId id="274" r:id="rId42"/>
    <p:sldId id="275" r:id="rId43"/>
    <p:sldId id="276" r:id="rId44"/>
    <p:sldId id="406" r:id="rId45"/>
    <p:sldId id="408" r:id="rId46"/>
    <p:sldId id="264" r:id="rId47"/>
    <p:sldId id="265" r:id="rId48"/>
    <p:sldId id="266" r:id="rId49"/>
    <p:sldId id="267" r:id="rId50"/>
    <p:sldId id="268" r:id="rId51"/>
    <p:sldId id="269" r:id="rId52"/>
    <p:sldId id="410" r:id="rId53"/>
    <p:sldId id="409" r:id="rId54"/>
    <p:sldId id="41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AB4F0-8460-4E25-8569-579F1565AA7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606ACB0-1910-4CBD-B2AD-009E0940B1A9}">
      <dgm:prSet/>
      <dgm:spPr/>
      <dgm:t>
        <a:bodyPr/>
        <a:lstStyle/>
        <a:p>
          <a:r>
            <a:rPr lang="en-US"/>
            <a:t>Spouses, children, extended friends and family “help” when troubles arise from the addiction</a:t>
          </a:r>
        </a:p>
      </dgm:t>
    </dgm:pt>
    <dgm:pt modelId="{5CF61826-181C-4A60-BDB7-67EC8BA7FB96}" type="parTrans" cxnId="{19BFA384-8E04-4BA0-A7EE-A8CB391EFB12}">
      <dgm:prSet/>
      <dgm:spPr/>
      <dgm:t>
        <a:bodyPr/>
        <a:lstStyle/>
        <a:p>
          <a:endParaRPr lang="en-US"/>
        </a:p>
      </dgm:t>
    </dgm:pt>
    <dgm:pt modelId="{F8BDC013-F131-4369-BB6E-582BF2EF2973}" type="sibTrans" cxnId="{19BFA384-8E04-4BA0-A7EE-A8CB391EFB12}">
      <dgm:prSet/>
      <dgm:spPr/>
      <dgm:t>
        <a:bodyPr/>
        <a:lstStyle/>
        <a:p>
          <a:endParaRPr lang="en-US"/>
        </a:p>
      </dgm:t>
    </dgm:pt>
    <dgm:pt modelId="{6E922348-7B67-41A2-A2BF-00C4771BAF42}">
      <dgm:prSet/>
      <dgm:spPr/>
      <dgm:t>
        <a:bodyPr/>
        <a:lstStyle/>
        <a:p>
          <a:r>
            <a:rPr lang="en-US"/>
            <a:t>These efforts, intended to help, often protect the addict from negative consequences of his/her disease</a:t>
          </a:r>
        </a:p>
      </dgm:t>
    </dgm:pt>
    <dgm:pt modelId="{ED29D18B-635C-4330-A56B-7C026806A52B}" type="parTrans" cxnId="{5751D2DF-030B-4E5F-845A-4AD198B6EC0D}">
      <dgm:prSet/>
      <dgm:spPr/>
      <dgm:t>
        <a:bodyPr/>
        <a:lstStyle/>
        <a:p>
          <a:endParaRPr lang="en-US"/>
        </a:p>
      </dgm:t>
    </dgm:pt>
    <dgm:pt modelId="{6DBDE0CE-B854-4624-9092-BD29EEE638BE}" type="sibTrans" cxnId="{5751D2DF-030B-4E5F-845A-4AD198B6EC0D}">
      <dgm:prSet/>
      <dgm:spPr/>
      <dgm:t>
        <a:bodyPr/>
        <a:lstStyle/>
        <a:p>
          <a:endParaRPr lang="en-US"/>
        </a:p>
      </dgm:t>
    </dgm:pt>
    <dgm:pt modelId="{740AA647-0B9D-4E4C-A2CA-FA6C1B54C292}">
      <dgm:prSet/>
      <dgm:spPr/>
      <dgm:t>
        <a:bodyPr/>
        <a:lstStyle/>
        <a:p>
          <a:r>
            <a:rPr lang="en-US" dirty="0"/>
            <a:t>This protection arises out of a combination of love and self-interest and is called enabling because it allows the active addiction to continue</a:t>
          </a:r>
        </a:p>
      </dgm:t>
    </dgm:pt>
    <dgm:pt modelId="{777BA549-2CE0-496D-A15B-3DAEAEE75FBB}" type="parTrans" cxnId="{0C4A51B5-88A5-4BBD-9937-4A8B01A8B164}">
      <dgm:prSet/>
      <dgm:spPr/>
      <dgm:t>
        <a:bodyPr/>
        <a:lstStyle/>
        <a:p>
          <a:endParaRPr lang="en-US"/>
        </a:p>
      </dgm:t>
    </dgm:pt>
    <dgm:pt modelId="{553F16ED-808C-47F6-9634-D76B3C2027C8}" type="sibTrans" cxnId="{0C4A51B5-88A5-4BBD-9937-4A8B01A8B164}">
      <dgm:prSet/>
      <dgm:spPr/>
      <dgm:t>
        <a:bodyPr/>
        <a:lstStyle/>
        <a:p>
          <a:endParaRPr lang="en-US"/>
        </a:p>
      </dgm:t>
    </dgm:pt>
    <dgm:pt modelId="{7BF4A3A9-9310-4E59-8A6C-C1E4B73C6923}" type="pres">
      <dgm:prSet presAssocID="{0A6AB4F0-8460-4E25-8569-579F1565AA7E}" presName="linear" presStyleCnt="0">
        <dgm:presLayoutVars>
          <dgm:animLvl val="lvl"/>
          <dgm:resizeHandles val="exact"/>
        </dgm:presLayoutVars>
      </dgm:prSet>
      <dgm:spPr/>
    </dgm:pt>
    <dgm:pt modelId="{94447DF2-8AB4-45CE-A67D-6D168C121BC4}" type="pres">
      <dgm:prSet presAssocID="{0606ACB0-1910-4CBD-B2AD-009E0940B1A9}" presName="parentText" presStyleLbl="node1" presStyleIdx="0" presStyleCnt="3">
        <dgm:presLayoutVars>
          <dgm:chMax val="0"/>
          <dgm:bulletEnabled val="1"/>
        </dgm:presLayoutVars>
      </dgm:prSet>
      <dgm:spPr/>
    </dgm:pt>
    <dgm:pt modelId="{2BE15B34-27FB-49CE-900C-3A36A0F7C1D9}" type="pres">
      <dgm:prSet presAssocID="{F8BDC013-F131-4369-BB6E-582BF2EF2973}" presName="spacer" presStyleCnt="0"/>
      <dgm:spPr/>
    </dgm:pt>
    <dgm:pt modelId="{275B2423-5E4B-4D2D-BB2E-66A2C66ED4FC}" type="pres">
      <dgm:prSet presAssocID="{6E922348-7B67-41A2-A2BF-00C4771BAF42}" presName="parentText" presStyleLbl="node1" presStyleIdx="1" presStyleCnt="3">
        <dgm:presLayoutVars>
          <dgm:chMax val="0"/>
          <dgm:bulletEnabled val="1"/>
        </dgm:presLayoutVars>
      </dgm:prSet>
      <dgm:spPr/>
    </dgm:pt>
    <dgm:pt modelId="{A9831373-A9BB-4DE0-A255-329CD8E590A7}" type="pres">
      <dgm:prSet presAssocID="{6DBDE0CE-B854-4624-9092-BD29EEE638BE}" presName="spacer" presStyleCnt="0"/>
      <dgm:spPr/>
    </dgm:pt>
    <dgm:pt modelId="{56A04F68-B2F3-4FBA-88A1-296AB49A080D}" type="pres">
      <dgm:prSet presAssocID="{740AA647-0B9D-4E4C-A2CA-FA6C1B54C292}" presName="parentText" presStyleLbl="node1" presStyleIdx="2" presStyleCnt="3">
        <dgm:presLayoutVars>
          <dgm:chMax val="0"/>
          <dgm:bulletEnabled val="1"/>
        </dgm:presLayoutVars>
      </dgm:prSet>
      <dgm:spPr/>
    </dgm:pt>
  </dgm:ptLst>
  <dgm:cxnLst>
    <dgm:cxn modelId="{1762F779-68D1-471D-9924-5684DCE099A8}" type="presOf" srcId="{6E922348-7B67-41A2-A2BF-00C4771BAF42}" destId="{275B2423-5E4B-4D2D-BB2E-66A2C66ED4FC}" srcOrd="0" destOrd="0" presId="urn:microsoft.com/office/officeart/2005/8/layout/vList2"/>
    <dgm:cxn modelId="{19BFA384-8E04-4BA0-A7EE-A8CB391EFB12}" srcId="{0A6AB4F0-8460-4E25-8569-579F1565AA7E}" destId="{0606ACB0-1910-4CBD-B2AD-009E0940B1A9}" srcOrd="0" destOrd="0" parTransId="{5CF61826-181C-4A60-BDB7-67EC8BA7FB96}" sibTransId="{F8BDC013-F131-4369-BB6E-582BF2EF2973}"/>
    <dgm:cxn modelId="{0C4A51B5-88A5-4BBD-9937-4A8B01A8B164}" srcId="{0A6AB4F0-8460-4E25-8569-579F1565AA7E}" destId="{740AA647-0B9D-4E4C-A2CA-FA6C1B54C292}" srcOrd="2" destOrd="0" parTransId="{777BA549-2CE0-496D-A15B-3DAEAEE75FBB}" sibTransId="{553F16ED-808C-47F6-9634-D76B3C2027C8}"/>
    <dgm:cxn modelId="{D69B30BD-E16B-48C5-AB03-CB1B970F1FE5}" type="presOf" srcId="{0A6AB4F0-8460-4E25-8569-579F1565AA7E}" destId="{7BF4A3A9-9310-4E59-8A6C-C1E4B73C6923}" srcOrd="0" destOrd="0" presId="urn:microsoft.com/office/officeart/2005/8/layout/vList2"/>
    <dgm:cxn modelId="{45B56EC5-FC5D-4AEB-B2D9-141C8315CC74}" type="presOf" srcId="{0606ACB0-1910-4CBD-B2AD-009E0940B1A9}" destId="{94447DF2-8AB4-45CE-A67D-6D168C121BC4}" srcOrd="0" destOrd="0" presId="urn:microsoft.com/office/officeart/2005/8/layout/vList2"/>
    <dgm:cxn modelId="{5751D2DF-030B-4E5F-845A-4AD198B6EC0D}" srcId="{0A6AB4F0-8460-4E25-8569-579F1565AA7E}" destId="{6E922348-7B67-41A2-A2BF-00C4771BAF42}" srcOrd="1" destOrd="0" parTransId="{ED29D18B-635C-4330-A56B-7C026806A52B}" sibTransId="{6DBDE0CE-B854-4624-9092-BD29EEE638BE}"/>
    <dgm:cxn modelId="{516048E1-6E69-4130-9A4C-F20C36604ECF}" type="presOf" srcId="{740AA647-0B9D-4E4C-A2CA-FA6C1B54C292}" destId="{56A04F68-B2F3-4FBA-88A1-296AB49A080D}" srcOrd="0" destOrd="0" presId="urn:microsoft.com/office/officeart/2005/8/layout/vList2"/>
    <dgm:cxn modelId="{FA17D1B9-D50A-4F39-95E6-3C02BAD193EF}" type="presParOf" srcId="{7BF4A3A9-9310-4E59-8A6C-C1E4B73C6923}" destId="{94447DF2-8AB4-45CE-A67D-6D168C121BC4}" srcOrd="0" destOrd="0" presId="urn:microsoft.com/office/officeart/2005/8/layout/vList2"/>
    <dgm:cxn modelId="{5D60D27A-4317-442B-848E-3EC61F58DFB8}" type="presParOf" srcId="{7BF4A3A9-9310-4E59-8A6C-C1E4B73C6923}" destId="{2BE15B34-27FB-49CE-900C-3A36A0F7C1D9}" srcOrd="1" destOrd="0" presId="urn:microsoft.com/office/officeart/2005/8/layout/vList2"/>
    <dgm:cxn modelId="{78C1A59D-5BE7-4D21-8645-2CB43A93BD96}" type="presParOf" srcId="{7BF4A3A9-9310-4E59-8A6C-C1E4B73C6923}" destId="{275B2423-5E4B-4D2D-BB2E-66A2C66ED4FC}" srcOrd="2" destOrd="0" presId="urn:microsoft.com/office/officeart/2005/8/layout/vList2"/>
    <dgm:cxn modelId="{D904D3BB-2DD4-4E37-82F5-BF673436005A}" type="presParOf" srcId="{7BF4A3A9-9310-4E59-8A6C-C1E4B73C6923}" destId="{A9831373-A9BB-4DE0-A255-329CD8E590A7}" srcOrd="3" destOrd="0" presId="urn:microsoft.com/office/officeart/2005/8/layout/vList2"/>
    <dgm:cxn modelId="{21423049-F3D9-41F2-8C09-B093CD4DC1A7}" type="presParOf" srcId="{7BF4A3A9-9310-4E59-8A6C-C1E4B73C6923}" destId="{56A04F68-B2F3-4FBA-88A1-296AB49A08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47DF2-8AB4-45CE-A67D-6D168C121BC4}">
      <dsp:nvSpPr>
        <dsp:cNvPr id="0" name=""/>
        <dsp:cNvSpPr/>
      </dsp:nvSpPr>
      <dsp:spPr>
        <a:xfrm>
          <a:off x="0" y="38246"/>
          <a:ext cx="6263640" cy="176139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Spouses, children, extended friends and family “help” when troubles arise from the addiction</a:t>
          </a:r>
        </a:p>
      </dsp:txBody>
      <dsp:txXfrm>
        <a:off x="85984" y="124230"/>
        <a:ext cx="6091672" cy="1589430"/>
      </dsp:txXfrm>
    </dsp:sp>
    <dsp:sp modelId="{275B2423-5E4B-4D2D-BB2E-66A2C66ED4FC}">
      <dsp:nvSpPr>
        <dsp:cNvPr id="0" name=""/>
        <dsp:cNvSpPr/>
      </dsp:nvSpPr>
      <dsp:spPr>
        <a:xfrm>
          <a:off x="0" y="1871644"/>
          <a:ext cx="6263640" cy="176139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These efforts, intended to help, often protect the addict from negative consequences of his/her disease</a:t>
          </a:r>
        </a:p>
      </dsp:txBody>
      <dsp:txXfrm>
        <a:off x="85984" y="1957628"/>
        <a:ext cx="6091672" cy="1589430"/>
      </dsp:txXfrm>
    </dsp:sp>
    <dsp:sp modelId="{56A04F68-B2F3-4FBA-88A1-296AB49A080D}">
      <dsp:nvSpPr>
        <dsp:cNvPr id="0" name=""/>
        <dsp:cNvSpPr/>
      </dsp:nvSpPr>
      <dsp:spPr>
        <a:xfrm>
          <a:off x="0" y="3705043"/>
          <a:ext cx="6263640" cy="176139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This protection arises out of a combination of love and self-interest and is called enabling because it allows the active addiction to continue</a:t>
          </a:r>
        </a:p>
      </dsp:txBody>
      <dsp:txXfrm>
        <a:off x="85984" y="3791027"/>
        <a:ext cx="6091672" cy="15894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AE786-BB0E-4131-A3E5-1C1AD639BC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481A68-08A6-4798-8FE1-E5C063BD3B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7C8CAC-4DF3-4951-B7DF-1466F98749B7}"/>
              </a:ext>
            </a:extLst>
          </p:cNvPr>
          <p:cNvSpPr>
            <a:spLocks noGrp="1"/>
          </p:cNvSpPr>
          <p:nvPr>
            <p:ph type="dt" sz="half" idx="10"/>
          </p:nvPr>
        </p:nvSpPr>
        <p:spPr/>
        <p:txBody>
          <a:bodyPr/>
          <a:lstStyle/>
          <a:p>
            <a:fld id="{DA27A787-2371-406A-9C20-480C576BE087}" type="datetimeFigureOut">
              <a:rPr lang="en-US" smtClean="0"/>
              <a:t>5/27/2021</a:t>
            </a:fld>
            <a:endParaRPr lang="en-US"/>
          </a:p>
        </p:txBody>
      </p:sp>
      <p:sp>
        <p:nvSpPr>
          <p:cNvPr id="5" name="Footer Placeholder 4">
            <a:extLst>
              <a:ext uri="{FF2B5EF4-FFF2-40B4-BE49-F238E27FC236}">
                <a16:creationId xmlns:a16="http://schemas.microsoft.com/office/drawing/2014/main" id="{F819CE2D-B210-4CA2-A10B-8D8795505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AF1A8-9453-467A-937C-3B4B00F7AA90}"/>
              </a:ext>
            </a:extLst>
          </p:cNvPr>
          <p:cNvSpPr>
            <a:spLocks noGrp="1"/>
          </p:cNvSpPr>
          <p:nvPr>
            <p:ph type="sldNum" sz="quarter" idx="12"/>
          </p:nvPr>
        </p:nvSpPr>
        <p:spPr/>
        <p:txBody>
          <a:bodyPr/>
          <a:lstStyle/>
          <a:p>
            <a:fld id="{A3ECE340-1121-49FA-9EE3-8A08B7B8E334}" type="slidenum">
              <a:rPr lang="en-US" smtClean="0"/>
              <a:t>‹#›</a:t>
            </a:fld>
            <a:endParaRPr lang="en-US"/>
          </a:p>
        </p:txBody>
      </p:sp>
    </p:spTree>
    <p:extLst>
      <p:ext uri="{BB962C8B-B14F-4D97-AF65-F5344CB8AC3E}">
        <p14:creationId xmlns:p14="http://schemas.microsoft.com/office/powerpoint/2010/main" val="2016902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1F97-2B34-4E6B-826C-A0750AAC2F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1144F0-FDCE-481B-A1BE-39327B9B8D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01E15-62B5-40B7-991E-4B8DA82BB227}"/>
              </a:ext>
            </a:extLst>
          </p:cNvPr>
          <p:cNvSpPr>
            <a:spLocks noGrp="1"/>
          </p:cNvSpPr>
          <p:nvPr>
            <p:ph type="dt" sz="half" idx="10"/>
          </p:nvPr>
        </p:nvSpPr>
        <p:spPr/>
        <p:txBody>
          <a:bodyPr/>
          <a:lstStyle/>
          <a:p>
            <a:fld id="{DA27A787-2371-406A-9C20-480C576BE087}" type="datetimeFigureOut">
              <a:rPr lang="en-US" smtClean="0"/>
              <a:t>5/27/2021</a:t>
            </a:fld>
            <a:endParaRPr lang="en-US"/>
          </a:p>
        </p:txBody>
      </p:sp>
      <p:sp>
        <p:nvSpPr>
          <p:cNvPr id="5" name="Footer Placeholder 4">
            <a:extLst>
              <a:ext uri="{FF2B5EF4-FFF2-40B4-BE49-F238E27FC236}">
                <a16:creationId xmlns:a16="http://schemas.microsoft.com/office/drawing/2014/main" id="{2017BD07-EC1E-4490-B010-1C22BF1A1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3BB76-637A-4F81-9356-D16198E9770F}"/>
              </a:ext>
            </a:extLst>
          </p:cNvPr>
          <p:cNvSpPr>
            <a:spLocks noGrp="1"/>
          </p:cNvSpPr>
          <p:nvPr>
            <p:ph type="sldNum" sz="quarter" idx="12"/>
          </p:nvPr>
        </p:nvSpPr>
        <p:spPr/>
        <p:txBody>
          <a:bodyPr/>
          <a:lstStyle/>
          <a:p>
            <a:fld id="{A3ECE340-1121-49FA-9EE3-8A08B7B8E334}" type="slidenum">
              <a:rPr lang="en-US" smtClean="0"/>
              <a:t>‹#›</a:t>
            </a:fld>
            <a:endParaRPr lang="en-US"/>
          </a:p>
        </p:txBody>
      </p:sp>
    </p:spTree>
    <p:extLst>
      <p:ext uri="{BB962C8B-B14F-4D97-AF65-F5344CB8AC3E}">
        <p14:creationId xmlns:p14="http://schemas.microsoft.com/office/powerpoint/2010/main" val="210766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E1E2A5-B1D5-4461-8487-8C504FEAD2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72752-764F-45F7-B9C6-42FF53F23D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F2085-96FC-4289-AA92-51798E0025D0}"/>
              </a:ext>
            </a:extLst>
          </p:cNvPr>
          <p:cNvSpPr>
            <a:spLocks noGrp="1"/>
          </p:cNvSpPr>
          <p:nvPr>
            <p:ph type="dt" sz="half" idx="10"/>
          </p:nvPr>
        </p:nvSpPr>
        <p:spPr/>
        <p:txBody>
          <a:bodyPr/>
          <a:lstStyle/>
          <a:p>
            <a:fld id="{DA27A787-2371-406A-9C20-480C576BE087}" type="datetimeFigureOut">
              <a:rPr lang="en-US" smtClean="0"/>
              <a:t>5/27/2021</a:t>
            </a:fld>
            <a:endParaRPr lang="en-US"/>
          </a:p>
        </p:txBody>
      </p:sp>
      <p:sp>
        <p:nvSpPr>
          <p:cNvPr id="5" name="Footer Placeholder 4">
            <a:extLst>
              <a:ext uri="{FF2B5EF4-FFF2-40B4-BE49-F238E27FC236}">
                <a16:creationId xmlns:a16="http://schemas.microsoft.com/office/drawing/2014/main" id="{57A8C9E5-CAE2-42A1-9B8C-95748FE80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AAD0C-AE4C-42C0-A7ED-9C7F02115C7B}"/>
              </a:ext>
            </a:extLst>
          </p:cNvPr>
          <p:cNvSpPr>
            <a:spLocks noGrp="1"/>
          </p:cNvSpPr>
          <p:nvPr>
            <p:ph type="sldNum" sz="quarter" idx="12"/>
          </p:nvPr>
        </p:nvSpPr>
        <p:spPr/>
        <p:txBody>
          <a:bodyPr/>
          <a:lstStyle/>
          <a:p>
            <a:fld id="{A3ECE340-1121-49FA-9EE3-8A08B7B8E334}" type="slidenum">
              <a:rPr lang="en-US" smtClean="0"/>
              <a:t>‹#›</a:t>
            </a:fld>
            <a:endParaRPr lang="en-US"/>
          </a:p>
        </p:txBody>
      </p:sp>
    </p:spTree>
    <p:extLst>
      <p:ext uri="{BB962C8B-B14F-4D97-AF65-F5344CB8AC3E}">
        <p14:creationId xmlns:p14="http://schemas.microsoft.com/office/powerpoint/2010/main" val="49635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880C-FA6C-4C63-B922-7F60312A5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17B1C9-F34D-4BD9-8A8A-18F8176D2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0FA4B-D613-4B3B-9657-C591B9417B21}"/>
              </a:ext>
            </a:extLst>
          </p:cNvPr>
          <p:cNvSpPr>
            <a:spLocks noGrp="1"/>
          </p:cNvSpPr>
          <p:nvPr>
            <p:ph type="dt" sz="half" idx="10"/>
          </p:nvPr>
        </p:nvSpPr>
        <p:spPr/>
        <p:txBody>
          <a:bodyPr/>
          <a:lstStyle/>
          <a:p>
            <a:fld id="{DA27A787-2371-406A-9C20-480C576BE087}" type="datetimeFigureOut">
              <a:rPr lang="en-US" smtClean="0"/>
              <a:t>5/27/2021</a:t>
            </a:fld>
            <a:endParaRPr lang="en-US"/>
          </a:p>
        </p:txBody>
      </p:sp>
      <p:sp>
        <p:nvSpPr>
          <p:cNvPr id="5" name="Footer Placeholder 4">
            <a:extLst>
              <a:ext uri="{FF2B5EF4-FFF2-40B4-BE49-F238E27FC236}">
                <a16:creationId xmlns:a16="http://schemas.microsoft.com/office/drawing/2014/main" id="{9C94113E-E1F0-40E7-9303-BDF1B63CD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649181-FA91-4532-8D70-8D5C39559326}"/>
              </a:ext>
            </a:extLst>
          </p:cNvPr>
          <p:cNvSpPr>
            <a:spLocks noGrp="1"/>
          </p:cNvSpPr>
          <p:nvPr>
            <p:ph type="sldNum" sz="quarter" idx="12"/>
          </p:nvPr>
        </p:nvSpPr>
        <p:spPr/>
        <p:txBody>
          <a:bodyPr/>
          <a:lstStyle/>
          <a:p>
            <a:fld id="{A3ECE340-1121-49FA-9EE3-8A08B7B8E334}" type="slidenum">
              <a:rPr lang="en-US" smtClean="0"/>
              <a:t>‹#›</a:t>
            </a:fld>
            <a:endParaRPr lang="en-US"/>
          </a:p>
        </p:txBody>
      </p:sp>
    </p:spTree>
    <p:extLst>
      <p:ext uri="{BB962C8B-B14F-4D97-AF65-F5344CB8AC3E}">
        <p14:creationId xmlns:p14="http://schemas.microsoft.com/office/powerpoint/2010/main" val="186530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7188-462F-44D3-8BA1-FA9621FAE8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9A8B63-9B44-41B9-94FF-E21693F8A5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0A2788-D65F-4117-8714-C1AD5EDA19CE}"/>
              </a:ext>
            </a:extLst>
          </p:cNvPr>
          <p:cNvSpPr>
            <a:spLocks noGrp="1"/>
          </p:cNvSpPr>
          <p:nvPr>
            <p:ph type="dt" sz="half" idx="10"/>
          </p:nvPr>
        </p:nvSpPr>
        <p:spPr/>
        <p:txBody>
          <a:bodyPr/>
          <a:lstStyle/>
          <a:p>
            <a:fld id="{DA27A787-2371-406A-9C20-480C576BE087}" type="datetimeFigureOut">
              <a:rPr lang="en-US" smtClean="0"/>
              <a:t>5/27/2021</a:t>
            </a:fld>
            <a:endParaRPr lang="en-US"/>
          </a:p>
        </p:txBody>
      </p:sp>
      <p:sp>
        <p:nvSpPr>
          <p:cNvPr id="5" name="Footer Placeholder 4">
            <a:extLst>
              <a:ext uri="{FF2B5EF4-FFF2-40B4-BE49-F238E27FC236}">
                <a16:creationId xmlns:a16="http://schemas.microsoft.com/office/drawing/2014/main" id="{9B03E24A-BEBF-40D4-B2B1-C19E53098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587F20-0D99-45AE-AE99-1F063D89126C}"/>
              </a:ext>
            </a:extLst>
          </p:cNvPr>
          <p:cNvSpPr>
            <a:spLocks noGrp="1"/>
          </p:cNvSpPr>
          <p:nvPr>
            <p:ph type="sldNum" sz="quarter" idx="12"/>
          </p:nvPr>
        </p:nvSpPr>
        <p:spPr/>
        <p:txBody>
          <a:bodyPr/>
          <a:lstStyle/>
          <a:p>
            <a:fld id="{A3ECE340-1121-49FA-9EE3-8A08B7B8E334}" type="slidenum">
              <a:rPr lang="en-US" smtClean="0"/>
              <a:t>‹#›</a:t>
            </a:fld>
            <a:endParaRPr lang="en-US"/>
          </a:p>
        </p:txBody>
      </p:sp>
    </p:spTree>
    <p:extLst>
      <p:ext uri="{BB962C8B-B14F-4D97-AF65-F5344CB8AC3E}">
        <p14:creationId xmlns:p14="http://schemas.microsoft.com/office/powerpoint/2010/main" val="236803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5D95-70D5-4C31-BC39-79257ED010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6B142-D24C-481A-BC0B-A98E7C82F9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58A473-46F5-48FC-874A-A440CAB2E4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571183-DCA9-4E65-8622-E9EA5573AEA6}"/>
              </a:ext>
            </a:extLst>
          </p:cNvPr>
          <p:cNvSpPr>
            <a:spLocks noGrp="1"/>
          </p:cNvSpPr>
          <p:nvPr>
            <p:ph type="dt" sz="half" idx="10"/>
          </p:nvPr>
        </p:nvSpPr>
        <p:spPr/>
        <p:txBody>
          <a:bodyPr/>
          <a:lstStyle/>
          <a:p>
            <a:fld id="{DA27A787-2371-406A-9C20-480C576BE087}" type="datetimeFigureOut">
              <a:rPr lang="en-US" smtClean="0"/>
              <a:t>5/27/2021</a:t>
            </a:fld>
            <a:endParaRPr lang="en-US"/>
          </a:p>
        </p:txBody>
      </p:sp>
      <p:sp>
        <p:nvSpPr>
          <p:cNvPr id="6" name="Footer Placeholder 5">
            <a:extLst>
              <a:ext uri="{FF2B5EF4-FFF2-40B4-BE49-F238E27FC236}">
                <a16:creationId xmlns:a16="http://schemas.microsoft.com/office/drawing/2014/main" id="{23A9F4FB-5CFC-4FD6-8DD1-A6266CEC14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06B548-73F3-4211-A9AE-1F64A6C8F8E4}"/>
              </a:ext>
            </a:extLst>
          </p:cNvPr>
          <p:cNvSpPr>
            <a:spLocks noGrp="1"/>
          </p:cNvSpPr>
          <p:nvPr>
            <p:ph type="sldNum" sz="quarter" idx="12"/>
          </p:nvPr>
        </p:nvSpPr>
        <p:spPr/>
        <p:txBody>
          <a:bodyPr/>
          <a:lstStyle/>
          <a:p>
            <a:fld id="{A3ECE340-1121-49FA-9EE3-8A08B7B8E334}" type="slidenum">
              <a:rPr lang="en-US" smtClean="0"/>
              <a:t>‹#›</a:t>
            </a:fld>
            <a:endParaRPr lang="en-US"/>
          </a:p>
        </p:txBody>
      </p:sp>
    </p:spTree>
    <p:extLst>
      <p:ext uri="{BB962C8B-B14F-4D97-AF65-F5344CB8AC3E}">
        <p14:creationId xmlns:p14="http://schemas.microsoft.com/office/powerpoint/2010/main" val="63043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3940-5151-47FF-87AD-1B8BB123EC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1C8D1A-B69F-452B-933C-258D9E920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583DCB-5B45-44F5-AC63-C8AC3012E1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EB92D6-59D0-4410-9D92-9E16D27C3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40D893-A19E-43C4-A431-439D8B05BAD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2334E7-FD04-4CE2-B429-971DF59C9822}"/>
              </a:ext>
            </a:extLst>
          </p:cNvPr>
          <p:cNvSpPr>
            <a:spLocks noGrp="1"/>
          </p:cNvSpPr>
          <p:nvPr>
            <p:ph type="dt" sz="half" idx="10"/>
          </p:nvPr>
        </p:nvSpPr>
        <p:spPr/>
        <p:txBody>
          <a:bodyPr/>
          <a:lstStyle/>
          <a:p>
            <a:fld id="{DA27A787-2371-406A-9C20-480C576BE087}" type="datetimeFigureOut">
              <a:rPr lang="en-US" smtClean="0"/>
              <a:t>5/27/2021</a:t>
            </a:fld>
            <a:endParaRPr lang="en-US"/>
          </a:p>
        </p:txBody>
      </p:sp>
      <p:sp>
        <p:nvSpPr>
          <p:cNvPr id="8" name="Footer Placeholder 7">
            <a:extLst>
              <a:ext uri="{FF2B5EF4-FFF2-40B4-BE49-F238E27FC236}">
                <a16:creationId xmlns:a16="http://schemas.microsoft.com/office/drawing/2014/main" id="{64C19DC6-FF25-4753-A85D-B43D1F2275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9555F3-4304-4C33-8C99-25891A587D83}"/>
              </a:ext>
            </a:extLst>
          </p:cNvPr>
          <p:cNvSpPr>
            <a:spLocks noGrp="1"/>
          </p:cNvSpPr>
          <p:nvPr>
            <p:ph type="sldNum" sz="quarter" idx="12"/>
          </p:nvPr>
        </p:nvSpPr>
        <p:spPr/>
        <p:txBody>
          <a:bodyPr/>
          <a:lstStyle/>
          <a:p>
            <a:fld id="{A3ECE340-1121-49FA-9EE3-8A08B7B8E334}" type="slidenum">
              <a:rPr lang="en-US" smtClean="0"/>
              <a:t>‹#›</a:t>
            </a:fld>
            <a:endParaRPr lang="en-US"/>
          </a:p>
        </p:txBody>
      </p:sp>
    </p:spTree>
    <p:extLst>
      <p:ext uri="{BB962C8B-B14F-4D97-AF65-F5344CB8AC3E}">
        <p14:creationId xmlns:p14="http://schemas.microsoft.com/office/powerpoint/2010/main" val="177708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62AE9-0B76-474D-A1E5-41CE6120A9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2F9E75-CFAF-4B2F-90A2-7F6759DFB505}"/>
              </a:ext>
            </a:extLst>
          </p:cNvPr>
          <p:cNvSpPr>
            <a:spLocks noGrp="1"/>
          </p:cNvSpPr>
          <p:nvPr>
            <p:ph type="dt" sz="half" idx="10"/>
          </p:nvPr>
        </p:nvSpPr>
        <p:spPr/>
        <p:txBody>
          <a:bodyPr/>
          <a:lstStyle/>
          <a:p>
            <a:fld id="{DA27A787-2371-406A-9C20-480C576BE087}" type="datetimeFigureOut">
              <a:rPr lang="en-US" smtClean="0"/>
              <a:t>5/27/2021</a:t>
            </a:fld>
            <a:endParaRPr lang="en-US"/>
          </a:p>
        </p:txBody>
      </p:sp>
      <p:sp>
        <p:nvSpPr>
          <p:cNvPr id="4" name="Footer Placeholder 3">
            <a:extLst>
              <a:ext uri="{FF2B5EF4-FFF2-40B4-BE49-F238E27FC236}">
                <a16:creationId xmlns:a16="http://schemas.microsoft.com/office/drawing/2014/main" id="{196DFE5F-CF38-418F-B90D-020EE90EA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B20607-1DB1-46B2-A568-C05658409C83}"/>
              </a:ext>
            </a:extLst>
          </p:cNvPr>
          <p:cNvSpPr>
            <a:spLocks noGrp="1"/>
          </p:cNvSpPr>
          <p:nvPr>
            <p:ph type="sldNum" sz="quarter" idx="12"/>
          </p:nvPr>
        </p:nvSpPr>
        <p:spPr/>
        <p:txBody>
          <a:bodyPr/>
          <a:lstStyle/>
          <a:p>
            <a:fld id="{A3ECE340-1121-49FA-9EE3-8A08B7B8E334}" type="slidenum">
              <a:rPr lang="en-US" smtClean="0"/>
              <a:t>‹#›</a:t>
            </a:fld>
            <a:endParaRPr lang="en-US"/>
          </a:p>
        </p:txBody>
      </p:sp>
    </p:spTree>
    <p:extLst>
      <p:ext uri="{BB962C8B-B14F-4D97-AF65-F5344CB8AC3E}">
        <p14:creationId xmlns:p14="http://schemas.microsoft.com/office/powerpoint/2010/main" val="2373272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8A301-1926-4AA3-ADC4-4A0B9CB9830E}"/>
              </a:ext>
            </a:extLst>
          </p:cNvPr>
          <p:cNvSpPr>
            <a:spLocks noGrp="1"/>
          </p:cNvSpPr>
          <p:nvPr>
            <p:ph type="dt" sz="half" idx="10"/>
          </p:nvPr>
        </p:nvSpPr>
        <p:spPr/>
        <p:txBody>
          <a:bodyPr/>
          <a:lstStyle/>
          <a:p>
            <a:fld id="{DA27A787-2371-406A-9C20-480C576BE087}" type="datetimeFigureOut">
              <a:rPr lang="en-US" smtClean="0"/>
              <a:t>5/27/2021</a:t>
            </a:fld>
            <a:endParaRPr lang="en-US"/>
          </a:p>
        </p:txBody>
      </p:sp>
      <p:sp>
        <p:nvSpPr>
          <p:cNvPr id="3" name="Footer Placeholder 2">
            <a:extLst>
              <a:ext uri="{FF2B5EF4-FFF2-40B4-BE49-F238E27FC236}">
                <a16:creationId xmlns:a16="http://schemas.microsoft.com/office/drawing/2014/main" id="{B328E0B4-1E79-4ECB-A792-8917AFC396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164BB0-C384-4F99-8F7B-0EB936EC428E}"/>
              </a:ext>
            </a:extLst>
          </p:cNvPr>
          <p:cNvSpPr>
            <a:spLocks noGrp="1"/>
          </p:cNvSpPr>
          <p:nvPr>
            <p:ph type="sldNum" sz="quarter" idx="12"/>
          </p:nvPr>
        </p:nvSpPr>
        <p:spPr/>
        <p:txBody>
          <a:bodyPr/>
          <a:lstStyle/>
          <a:p>
            <a:fld id="{A3ECE340-1121-49FA-9EE3-8A08B7B8E334}" type="slidenum">
              <a:rPr lang="en-US" smtClean="0"/>
              <a:t>‹#›</a:t>
            </a:fld>
            <a:endParaRPr lang="en-US"/>
          </a:p>
        </p:txBody>
      </p:sp>
    </p:spTree>
    <p:extLst>
      <p:ext uri="{BB962C8B-B14F-4D97-AF65-F5344CB8AC3E}">
        <p14:creationId xmlns:p14="http://schemas.microsoft.com/office/powerpoint/2010/main" val="104316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81C8-DF07-4834-81BC-699BC9543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E22141-16A1-4C96-8848-F24B75B56A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416E2A-EDE6-43AD-BE5F-0E64E03DC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9B85A2-0F7F-48A6-858A-73E8A1895C90}"/>
              </a:ext>
            </a:extLst>
          </p:cNvPr>
          <p:cNvSpPr>
            <a:spLocks noGrp="1"/>
          </p:cNvSpPr>
          <p:nvPr>
            <p:ph type="dt" sz="half" idx="10"/>
          </p:nvPr>
        </p:nvSpPr>
        <p:spPr/>
        <p:txBody>
          <a:bodyPr/>
          <a:lstStyle/>
          <a:p>
            <a:fld id="{DA27A787-2371-406A-9C20-480C576BE087}" type="datetimeFigureOut">
              <a:rPr lang="en-US" smtClean="0"/>
              <a:t>5/27/2021</a:t>
            </a:fld>
            <a:endParaRPr lang="en-US"/>
          </a:p>
        </p:txBody>
      </p:sp>
      <p:sp>
        <p:nvSpPr>
          <p:cNvPr id="6" name="Footer Placeholder 5">
            <a:extLst>
              <a:ext uri="{FF2B5EF4-FFF2-40B4-BE49-F238E27FC236}">
                <a16:creationId xmlns:a16="http://schemas.microsoft.com/office/drawing/2014/main" id="{DABC7164-4CBB-452A-AEC8-F2097429AA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4E735-6A8B-408E-BE42-E56DE41F24B7}"/>
              </a:ext>
            </a:extLst>
          </p:cNvPr>
          <p:cNvSpPr>
            <a:spLocks noGrp="1"/>
          </p:cNvSpPr>
          <p:nvPr>
            <p:ph type="sldNum" sz="quarter" idx="12"/>
          </p:nvPr>
        </p:nvSpPr>
        <p:spPr/>
        <p:txBody>
          <a:bodyPr/>
          <a:lstStyle/>
          <a:p>
            <a:fld id="{A3ECE340-1121-49FA-9EE3-8A08B7B8E334}" type="slidenum">
              <a:rPr lang="en-US" smtClean="0"/>
              <a:t>‹#›</a:t>
            </a:fld>
            <a:endParaRPr lang="en-US"/>
          </a:p>
        </p:txBody>
      </p:sp>
    </p:spTree>
    <p:extLst>
      <p:ext uri="{BB962C8B-B14F-4D97-AF65-F5344CB8AC3E}">
        <p14:creationId xmlns:p14="http://schemas.microsoft.com/office/powerpoint/2010/main" val="276134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81FB-4BD5-4D0C-944F-50C280132F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CC5766-2095-4627-9070-D0BF009E5F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024313-F0DA-4FB1-AFD5-D2EFD2FBF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EFBD39-4F6B-4503-99BB-AE6D31D22E0C}"/>
              </a:ext>
            </a:extLst>
          </p:cNvPr>
          <p:cNvSpPr>
            <a:spLocks noGrp="1"/>
          </p:cNvSpPr>
          <p:nvPr>
            <p:ph type="dt" sz="half" idx="10"/>
          </p:nvPr>
        </p:nvSpPr>
        <p:spPr/>
        <p:txBody>
          <a:bodyPr/>
          <a:lstStyle/>
          <a:p>
            <a:fld id="{DA27A787-2371-406A-9C20-480C576BE087}" type="datetimeFigureOut">
              <a:rPr lang="en-US" smtClean="0"/>
              <a:t>5/27/2021</a:t>
            </a:fld>
            <a:endParaRPr lang="en-US"/>
          </a:p>
        </p:txBody>
      </p:sp>
      <p:sp>
        <p:nvSpPr>
          <p:cNvPr id="6" name="Footer Placeholder 5">
            <a:extLst>
              <a:ext uri="{FF2B5EF4-FFF2-40B4-BE49-F238E27FC236}">
                <a16:creationId xmlns:a16="http://schemas.microsoft.com/office/drawing/2014/main" id="{2ABFD114-3A7A-4399-B19D-66D2E8053D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1A593-2607-4E84-9ACA-E61F953DC687}"/>
              </a:ext>
            </a:extLst>
          </p:cNvPr>
          <p:cNvSpPr>
            <a:spLocks noGrp="1"/>
          </p:cNvSpPr>
          <p:nvPr>
            <p:ph type="sldNum" sz="quarter" idx="12"/>
          </p:nvPr>
        </p:nvSpPr>
        <p:spPr/>
        <p:txBody>
          <a:bodyPr/>
          <a:lstStyle/>
          <a:p>
            <a:fld id="{A3ECE340-1121-49FA-9EE3-8A08B7B8E334}" type="slidenum">
              <a:rPr lang="en-US" smtClean="0"/>
              <a:t>‹#›</a:t>
            </a:fld>
            <a:endParaRPr lang="en-US"/>
          </a:p>
        </p:txBody>
      </p:sp>
    </p:spTree>
    <p:extLst>
      <p:ext uri="{BB962C8B-B14F-4D97-AF65-F5344CB8AC3E}">
        <p14:creationId xmlns:p14="http://schemas.microsoft.com/office/powerpoint/2010/main" val="3692036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091349-82B5-4E53-A869-092714D8D7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64B632-4B87-4184-80DB-A7DBBB4426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69C2A-C998-43A7-B475-91E802DED0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7A787-2371-406A-9C20-480C576BE087}" type="datetimeFigureOut">
              <a:rPr lang="en-US" smtClean="0"/>
              <a:t>5/27/2021</a:t>
            </a:fld>
            <a:endParaRPr lang="en-US"/>
          </a:p>
        </p:txBody>
      </p:sp>
      <p:sp>
        <p:nvSpPr>
          <p:cNvPr id="5" name="Footer Placeholder 4">
            <a:extLst>
              <a:ext uri="{FF2B5EF4-FFF2-40B4-BE49-F238E27FC236}">
                <a16:creationId xmlns:a16="http://schemas.microsoft.com/office/drawing/2014/main" id="{318AB79D-9215-48E3-B686-A9EF817CBF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08BEC5-CF61-430B-8730-551A50735F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CE340-1121-49FA-9EE3-8A08B7B8E334}" type="slidenum">
              <a:rPr lang="en-US" smtClean="0"/>
              <a:t>‹#›</a:t>
            </a:fld>
            <a:endParaRPr lang="en-US"/>
          </a:p>
        </p:txBody>
      </p:sp>
    </p:spTree>
    <p:extLst>
      <p:ext uri="{BB962C8B-B14F-4D97-AF65-F5344CB8AC3E}">
        <p14:creationId xmlns:p14="http://schemas.microsoft.com/office/powerpoint/2010/main" val="2897204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nchs/data/databriefs/db384-H.pdf" TargetMode="External"/><Relationship Id="rId2" Type="http://schemas.openxmlformats.org/officeDocument/2006/relationships/hyperlink" Target="https://www.cdc.gov/media/releases/2020/p1218-overdose-deaths-covid-19.html" TargetMode="External"/><Relationship Id="rId1" Type="http://schemas.openxmlformats.org/officeDocument/2006/relationships/slideLayout" Target="../slideLayouts/slideLayout4.xml"/><Relationship Id="rId6" Type="http://schemas.openxmlformats.org/officeDocument/2006/relationships/hyperlink" Target="https://www.samhsa.gov/data/report/2018-nsduh-annual-national-report" TargetMode="External"/><Relationship Id="rId5" Type="http://schemas.openxmlformats.org/officeDocument/2006/relationships/hyperlink" Target="https://www.ama-assn.org/system/files/2020-10/issue-brief-increases-in-opioid-related-overdose.pdf" TargetMode="External"/><Relationship Id="rId4" Type="http://schemas.openxmlformats.org/officeDocument/2006/relationships/hyperlink" Target="https://www.nytimes.com/2020/09/29/health/coronavirus-opioids-addiction.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drugabuse.gov/publications/research-reports/common-comorbidities-substance-use-disorders/introduction"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samhsa.gov/medication-assisted-treatment/treatment/common-comorbiditie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drugabuse.gov/publications/research-reports/common-comorbidities-substance-use-disorders/introduction" TargetMode="External"/><Relationship Id="rId2" Type="http://schemas.openxmlformats.org/officeDocument/2006/relationships/hyperlink" Target="https://www.samhsa.gov/find-help/disorder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www.drugabuse.gov/news-events/science-highlight/measuring-complex-path-to-prescription-opioid-use-disorder" TargetMode="External"/><Relationship Id="rId2" Type="http://schemas.openxmlformats.org/officeDocument/2006/relationships/hyperlink" Target="https://ncsacw.samhsa.gov/userfiles/files/SAMHSA_Trauma.pdf" TargetMode="Externa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dc.gov/violenceprevention/aces/fastfact.html?CDC_AA_refVal=https%3A%2F%2Fwww.cdc.gov%2Fviolenceprevention%2Facestudy%2Ffastfact.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rehabs.com/pro-talk/when-your-loved-one-has-an-addiction-what-helps-what-doesnt/"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rehabs.com/blog/enabling-behaviors-when-helping-really-hurts/"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drugabuse.gov/publications/drugs-brains-behavior-science-addiction/drug-misuse-addiction" TargetMode="External"/><Relationship Id="rId2" Type="http://schemas.openxmlformats.org/officeDocument/2006/relationships/hyperlink" Target="https://www.ncbi.nlm.nih.gov/pmc/articles/PMC3051362/"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rgbClr val="5959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8D9A6-66E7-4700-8E10-1DF0CDDBC2B8}"/>
              </a:ext>
            </a:extLst>
          </p:cNvPr>
          <p:cNvSpPr>
            <a:spLocks noGrp="1"/>
          </p:cNvSpPr>
          <p:nvPr>
            <p:ph type="ctrTitle"/>
          </p:nvPr>
        </p:nvSpPr>
        <p:spPr>
          <a:xfrm>
            <a:off x="5141495" y="1269255"/>
            <a:ext cx="5956353" cy="3038947"/>
          </a:xfrm>
        </p:spPr>
        <p:txBody>
          <a:bodyPr>
            <a:normAutofit/>
          </a:bodyPr>
          <a:lstStyle/>
          <a:p>
            <a:pPr algn="l"/>
            <a:r>
              <a:rPr lang="en-US" sz="5000" dirty="0">
                <a:solidFill>
                  <a:srgbClr val="FFFFFF"/>
                </a:solidFill>
              </a:rPr>
              <a:t>Working with families experiencing substance use</a:t>
            </a:r>
          </a:p>
        </p:txBody>
      </p:sp>
      <p:sp>
        <p:nvSpPr>
          <p:cNvPr id="3" name="Subtitle 2">
            <a:extLst>
              <a:ext uri="{FF2B5EF4-FFF2-40B4-BE49-F238E27FC236}">
                <a16:creationId xmlns:a16="http://schemas.microsoft.com/office/drawing/2014/main" id="{A6B61CC6-947C-42CE-BDC7-AB388FF93630}"/>
              </a:ext>
            </a:extLst>
          </p:cNvPr>
          <p:cNvSpPr>
            <a:spLocks noGrp="1"/>
          </p:cNvSpPr>
          <p:nvPr>
            <p:ph type="subTitle" idx="1"/>
          </p:nvPr>
        </p:nvSpPr>
        <p:spPr>
          <a:xfrm>
            <a:off x="5141495" y="4578114"/>
            <a:ext cx="5956353" cy="1247274"/>
          </a:xfrm>
        </p:spPr>
        <p:txBody>
          <a:bodyPr>
            <a:normAutofit/>
          </a:bodyPr>
          <a:lstStyle/>
          <a:p>
            <a:pPr algn="l"/>
            <a:r>
              <a:rPr lang="en-US" sz="1300">
                <a:solidFill>
                  <a:srgbClr val="FFFFFF"/>
                </a:solidFill>
              </a:rPr>
              <a:t>Sara Jackson, LMSW, LMAC</a:t>
            </a:r>
          </a:p>
          <a:p>
            <a:pPr algn="l"/>
            <a:r>
              <a:rPr lang="en-US" sz="1300">
                <a:solidFill>
                  <a:srgbClr val="FFFFFF"/>
                </a:solidFill>
              </a:rPr>
              <a:t>Heartland RADAC</a:t>
            </a:r>
          </a:p>
          <a:p>
            <a:pPr algn="l"/>
            <a:r>
              <a:rPr lang="en-US" sz="1300">
                <a:solidFill>
                  <a:srgbClr val="FFFFFF"/>
                </a:solidFill>
              </a:rPr>
              <a:t>5500 Buena Vista</a:t>
            </a:r>
          </a:p>
          <a:p>
            <a:pPr algn="l"/>
            <a:r>
              <a:rPr lang="en-US" sz="1300">
                <a:solidFill>
                  <a:srgbClr val="FFFFFF"/>
                </a:solidFill>
              </a:rPr>
              <a:t>Roeland Park, KS 66205</a:t>
            </a:r>
          </a:p>
          <a:p>
            <a:pPr algn="l"/>
            <a:endParaRPr lang="en-US" sz="1300">
              <a:solidFill>
                <a:srgbClr val="FFFFFF"/>
              </a:solidFill>
            </a:endParaRPr>
          </a:p>
        </p:txBody>
      </p:sp>
      <p:cxnSp>
        <p:nvCxnSpPr>
          <p:cNvPr id="14" name="Straight Connector 9">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39512"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476778"/>
            <a:ext cx="3864383" cy="5920653"/>
          </a:xfrm>
          <a:prstGeom prst="rect">
            <a:avLst/>
          </a:prstGeom>
          <a:solidFill>
            <a:srgbClr val="ABA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41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3F5D8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itle 7">
            <a:extLst>
              <a:ext uri="{FF2B5EF4-FFF2-40B4-BE49-F238E27FC236}">
                <a16:creationId xmlns:a16="http://schemas.microsoft.com/office/drawing/2014/main" id="{0FABB2FE-3DD3-4D91-A263-D97BF0F4E605}"/>
              </a:ext>
            </a:extLst>
          </p:cNvPr>
          <p:cNvSpPr>
            <a:spLocks noGrp="1"/>
          </p:cNvSpPr>
          <p:nvPr>
            <p:ph type="title"/>
          </p:nvPr>
        </p:nvSpPr>
        <p:spPr>
          <a:xfrm>
            <a:off x="731520" y="731520"/>
            <a:ext cx="6089904" cy="1426464"/>
          </a:xfrm>
        </p:spPr>
        <p:txBody>
          <a:bodyPr vert="horz" lIns="91440" tIns="45720" rIns="91440" bIns="45720" rtlCol="0" anchor="ctr">
            <a:normAutofit/>
          </a:bodyPr>
          <a:lstStyle/>
          <a:p>
            <a:r>
              <a:rPr lang="en-US" sz="4100" dirty="0">
                <a:solidFill>
                  <a:srgbClr val="FFFFFF"/>
                </a:solidFill>
              </a:rPr>
              <a:t>Why do some people get addicted but other’s don’t? </a:t>
            </a:r>
          </a:p>
        </p:txBody>
      </p:sp>
      <p:sp>
        <p:nvSpPr>
          <p:cNvPr id="73" name="Rectangle 7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306DB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983C27-54A8-42B3-8BD5-7317F78BFCB1}"/>
              </a:ext>
            </a:extLst>
          </p:cNvPr>
          <p:cNvSpPr/>
          <p:nvPr/>
        </p:nvSpPr>
        <p:spPr>
          <a:xfrm>
            <a:off x="789456" y="2798385"/>
            <a:ext cx="6031967" cy="328326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800" b="1" dirty="0"/>
              <a:t>Using drugs for the first time at a young</a:t>
            </a:r>
            <a:r>
              <a:rPr lang="en-US" sz="2800" dirty="0"/>
              <a:t> </a:t>
            </a:r>
            <a:r>
              <a:rPr lang="en-US" sz="2800" b="1" dirty="0"/>
              <a:t>age</a:t>
            </a:r>
            <a:r>
              <a:rPr lang="en-US" sz="2800" dirty="0"/>
              <a:t> can also increase addiction risk. Also, </a:t>
            </a:r>
            <a:r>
              <a:rPr lang="en-US" sz="2800" b="1" dirty="0"/>
              <a:t>snorting or injecting drugs</a:t>
            </a:r>
            <a:r>
              <a:rPr lang="en-US" sz="2800" dirty="0"/>
              <a:t> can increase the risk of becoming addicted to those drugs, due to the extreme way the drug is delivered into the body (and the quickness with which the feeling fades).</a:t>
            </a:r>
          </a:p>
        </p:txBody>
      </p:sp>
      <p:pic>
        <p:nvPicPr>
          <p:cNvPr id="3074" name="Picture 2" descr="Study shows rising age of first drug use in teens, young adults | WSU  Insider | Washington State University">
            <a:extLst>
              <a:ext uri="{FF2B5EF4-FFF2-40B4-BE49-F238E27FC236}">
                <a16:creationId xmlns:a16="http://schemas.microsoft.com/office/drawing/2014/main" id="{432317EF-4199-4C57-B103-5CAE128F6A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19" r="2" b="2"/>
          <a:stretch/>
        </p:blipFill>
        <p:spPr bwMode="auto">
          <a:xfrm>
            <a:off x="7277100" y="2480954"/>
            <a:ext cx="4455979" cy="391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78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85776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5">
            <a:extLst>
              <a:ext uri="{FF2B5EF4-FFF2-40B4-BE49-F238E27FC236}">
                <a16:creationId xmlns:a16="http://schemas.microsoft.com/office/drawing/2014/main" id="{6FD417D2-3A6A-4434-A61A-EBA3F9CE5B83}"/>
              </a:ext>
            </a:extLst>
          </p:cNvPr>
          <p:cNvSpPr>
            <a:spLocks noGrp="1"/>
          </p:cNvSpPr>
          <p:nvPr>
            <p:ph type="title"/>
          </p:nvPr>
        </p:nvSpPr>
        <p:spPr>
          <a:xfrm>
            <a:off x="731520" y="731520"/>
            <a:ext cx="6089904" cy="1426464"/>
          </a:xfrm>
        </p:spPr>
        <p:txBody>
          <a:bodyPr vert="horz" lIns="91440" tIns="45720" rIns="91440" bIns="45720" rtlCol="0" anchor="ctr">
            <a:normAutofit/>
          </a:bodyPr>
          <a:lstStyle/>
          <a:p>
            <a:r>
              <a:rPr lang="en-US" sz="4100">
                <a:solidFill>
                  <a:srgbClr val="FFFFFF"/>
                </a:solidFill>
              </a:rPr>
              <a:t>Why do some people get addicted but other’s don’t? </a:t>
            </a:r>
          </a:p>
        </p:txBody>
      </p:sp>
      <p:sp>
        <p:nvSpPr>
          <p:cNvPr id="137" name="Rectangle 13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9" name="Rectangle 138">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FAC58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1" name="Rectangle 14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E22EB8F-2AF6-49F9-AD3C-756978C80249}"/>
              </a:ext>
            </a:extLst>
          </p:cNvPr>
          <p:cNvSpPr>
            <a:spLocks noGrp="1"/>
          </p:cNvSpPr>
          <p:nvPr>
            <p:ph type="body" sz="half" idx="2"/>
          </p:nvPr>
        </p:nvSpPr>
        <p:spPr>
          <a:xfrm>
            <a:off x="789456" y="2798385"/>
            <a:ext cx="6031967" cy="3283260"/>
          </a:xfrm>
        </p:spPr>
        <p:txBody>
          <a:bodyPr vert="horz" lIns="91440" tIns="45720" rIns="91440" bIns="45720" rtlCol="0" anchor="ctr">
            <a:normAutofit/>
          </a:bodyPr>
          <a:lstStyle/>
          <a:p>
            <a:pPr indent="-228600">
              <a:buFont typeface="Arial" panose="020B0604020202020204" pitchFamily="34" charset="0"/>
              <a:buChar char="•"/>
            </a:pPr>
            <a:r>
              <a:rPr lang="en-US" sz="2800" dirty="0"/>
              <a:t>Ultimately, the answer lies in a person’s unique brain chemistry and lived experiences. Most people who develop addiction are looking to heal or soothe themselves in some way. </a:t>
            </a:r>
          </a:p>
        </p:txBody>
      </p:sp>
      <p:pic>
        <p:nvPicPr>
          <p:cNvPr id="4098" name="Picture 2" descr="Signs You May Be Self Medicating with Drugs or Alcohol | Houston Behavioral  Healthcare Hospital">
            <a:extLst>
              <a:ext uri="{FF2B5EF4-FFF2-40B4-BE49-F238E27FC236}">
                <a16:creationId xmlns:a16="http://schemas.microsoft.com/office/drawing/2014/main" id="{5B41BF98-91CD-4C76-9110-7E8EA3E7A0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321" b="2"/>
          <a:stretch/>
        </p:blipFill>
        <p:spPr bwMode="auto">
          <a:xfrm>
            <a:off x="7277100" y="2480954"/>
            <a:ext cx="4455979" cy="391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294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05D9-EE38-4EA2-A56C-7E7E258C56F6}"/>
              </a:ext>
            </a:extLst>
          </p:cNvPr>
          <p:cNvSpPr>
            <a:spLocks noGrp="1"/>
          </p:cNvSpPr>
          <p:nvPr>
            <p:ph type="ctrTitle"/>
          </p:nvPr>
        </p:nvSpPr>
        <p:spPr>
          <a:xfrm>
            <a:off x="1524000" y="4370227"/>
            <a:ext cx="9144000" cy="1193138"/>
          </a:xfrm>
        </p:spPr>
        <p:txBody>
          <a:bodyPr>
            <a:normAutofit/>
          </a:bodyPr>
          <a:lstStyle/>
          <a:p>
            <a:r>
              <a:rPr lang="en-US" sz="4400"/>
              <a:t>Addiction in America</a:t>
            </a:r>
          </a:p>
        </p:txBody>
      </p:sp>
      <p:sp>
        <p:nvSpPr>
          <p:cNvPr id="3" name="Subtitle 2">
            <a:extLst>
              <a:ext uri="{FF2B5EF4-FFF2-40B4-BE49-F238E27FC236}">
                <a16:creationId xmlns:a16="http://schemas.microsoft.com/office/drawing/2014/main" id="{A9CA948B-2934-4A22-8DE1-9C531E6967D4}"/>
              </a:ext>
            </a:extLst>
          </p:cNvPr>
          <p:cNvSpPr>
            <a:spLocks noGrp="1"/>
          </p:cNvSpPr>
          <p:nvPr>
            <p:ph type="subTitle" idx="1"/>
          </p:nvPr>
        </p:nvSpPr>
        <p:spPr>
          <a:xfrm>
            <a:off x="1524000" y="5636465"/>
            <a:ext cx="9144000" cy="646785"/>
          </a:xfrm>
        </p:spPr>
        <p:txBody>
          <a:bodyPr>
            <a:normAutofit/>
          </a:bodyPr>
          <a:lstStyle/>
          <a:p>
            <a:endParaRPr lang="en-US"/>
          </a:p>
          <a:p>
            <a:endParaRPr lang="en-US" dirty="0"/>
          </a:p>
        </p:txBody>
      </p:sp>
      <p:pic>
        <p:nvPicPr>
          <p:cNvPr id="6146" name="Picture 2" descr="Addiction in America: By the Numbers - ABC News">
            <a:extLst>
              <a:ext uri="{FF2B5EF4-FFF2-40B4-BE49-F238E27FC236}">
                <a16:creationId xmlns:a16="http://schemas.microsoft.com/office/drawing/2014/main" id="{FB294181-19BD-4589-93D0-DD83ED80BF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75" b="14275"/>
          <a:stretch/>
        </p:blipFill>
        <p:spPr bwMode="auto">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65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19AF-ADB9-4B70-A276-6AA790A470A2}"/>
              </a:ext>
            </a:extLst>
          </p:cNvPr>
          <p:cNvSpPr>
            <a:spLocks noGrp="1"/>
          </p:cNvSpPr>
          <p:nvPr>
            <p:ph type="title"/>
          </p:nvPr>
        </p:nvSpPr>
        <p:spPr/>
        <p:txBody>
          <a:bodyPr/>
          <a:lstStyle/>
          <a:p>
            <a:pPr algn="ctr"/>
            <a:r>
              <a:rPr lang="en-US" dirty="0"/>
              <a:t>The addiction crisis is deadlier than ever before.</a:t>
            </a:r>
          </a:p>
        </p:txBody>
      </p:sp>
      <p:sp>
        <p:nvSpPr>
          <p:cNvPr id="3" name="Content Placeholder 2">
            <a:extLst>
              <a:ext uri="{FF2B5EF4-FFF2-40B4-BE49-F238E27FC236}">
                <a16:creationId xmlns:a16="http://schemas.microsoft.com/office/drawing/2014/main" id="{71C0D1AE-0F32-4E2F-955B-EC3282F0C3A5}"/>
              </a:ext>
            </a:extLst>
          </p:cNvPr>
          <p:cNvSpPr>
            <a:spLocks noGrp="1"/>
          </p:cNvSpPr>
          <p:nvPr>
            <p:ph sz="half" idx="1"/>
          </p:nvPr>
        </p:nvSpPr>
        <p:spPr/>
        <p:txBody>
          <a:bodyPr>
            <a:normAutofit fontScale="92500" lnSpcReduction="20000"/>
          </a:bodyPr>
          <a:lstStyle/>
          <a:p>
            <a:r>
              <a:rPr lang="en-US" dirty="0"/>
              <a:t>Overdoses are the #1 cause of accidental death in our country. </a:t>
            </a:r>
            <a:r>
              <a:rPr lang="en-US" b="1" u="sng" dirty="0">
                <a:hlinkClick r:id="rId2"/>
              </a:rPr>
              <a:t>81,230 overdose deaths</a:t>
            </a:r>
            <a:r>
              <a:rPr lang="en-US" dirty="0"/>
              <a:t> occurred in the United States from June 2019 through May 2020. That’s the highest number of overdose deaths ever recorded in a single year. Synthetic opioids like fentanyl are the biggest drivers but the use of stimulants like cocaine and methamphetamines is also on the rise. From 2013 to 2018, the rate of cocaine overdose deaths </a:t>
            </a:r>
            <a:r>
              <a:rPr lang="en-US" b="1" u="sng" dirty="0">
                <a:hlinkClick r:id="rId3"/>
              </a:rPr>
              <a:t>tripled</a:t>
            </a:r>
            <a:r>
              <a:rPr lang="en-US" dirty="0"/>
              <a:t>.</a:t>
            </a:r>
          </a:p>
          <a:p>
            <a:endParaRPr lang="en-US" dirty="0"/>
          </a:p>
        </p:txBody>
      </p:sp>
      <p:sp>
        <p:nvSpPr>
          <p:cNvPr id="4" name="Content Placeholder 3">
            <a:extLst>
              <a:ext uri="{FF2B5EF4-FFF2-40B4-BE49-F238E27FC236}">
                <a16:creationId xmlns:a16="http://schemas.microsoft.com/office/drawing/2014/main" id="{64FE7DBB-AF51-4073-A14D-A14639FD3359}"/>
              </a:ext>
            </a:extLst>
          </p:cNvPr>
          <p:cNvSpPr>
            <a:spLocks noGrp="1"/>
          </p:cNvSpPr>
          <p:nvPr>
            <p:ph sz="half" idx="2"/>
          </p:nvPr>
        </p:nvSpPr>
        <p:spPr/>
        <p:txBody>
          <a:bodyPr>
            <a:normAutofit fontScale="92500" lnSpcReduction="20000"/>
          </a:bodyPr>
          <a:lstStyle/>
          <a:p>
            <a:r>
              <a:rPr lang="en-US" b="1" dirty="0"/>
              <a:t>During the COVID-19 pandemic, this tragedy has gotten worse.</a:t>
            </a:r>
            <a:r>
              <a:rPr lang="en-US" dirty="0"/>
              <a:t> In some communities, overdose-related emergency calls are up </a:t>
            </a:r>
            <a:r>
              <a:rPr lang="en-US" b="1" u="sng" dirty="0">
                <a:hlinkClick r:id="rId4"/>
              </a:rPr>
              <a:t>as much as 40%</a:t>
            </a:r>
            <a:r>
              <a:rPr lang="en-US" dirty="0"/>
              <a:t> and </a:t>
            </a:r>
            <a:r>
              <a:rPr lang="en-US" b="1" u="sng" dirty="0">
                <a:hlinkClick r:id="rId5"/>
              </a:rPr>
              <a:t>42 states</a:t>
            </a:r>
            <a:r>
              <a:rPr lang="en-US" dirty="0"/>
              <a:t> reported increases in overdose deaths during the pandemic. </a:t>
            </a:r>
          </a:p>
          <a:p>
            <a:r>
              <a:rPr lang="en-US" dirty="0"/>
              <a:t>And it’s not just overdoses taking lives: In 2018, </a:t>
            </a:r>
            <a:r>
              <a:rPr lang="en-US" b="1" u="sng" dirty="0">
                <a:hlinkClick r:id="rId6"/>
              </a:rPr>
              <a:t>more than 175,000 deaths</a:t>
            </a:r>
            <a:r>
              <a:rPr lang="en-US" dirty="0"/>
              <a:t> in the U.S. were related to alcohol and other drugs. </a:t>
            </a:r>
            <a:r>
              <a:rPr lang="en-US" b="1" dirty="0"/>
              <a:t>That makes substance use the third largest cause of death in the nation. </a:t>
            </a:r>
            <a:endParaRPr lang="en-US" dirty="0"/>
          </a:p>
          <a:p>
            <a:endParaRPr lang="en-US" dirty="0"/>
          </a:p>
        </p:txBody>
      </p:sp>
    </p:spTree>
    <p:extLst>
      <p:ext uri="{BB962C8B-B14F-4D97-AF65-F5344CB8AC3E}">
        <p14:creationId xmlns:p14="http://schemas.microsoft.com/office/powerpoint/2010/main" val="232320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27B27F-ED6E-4791-A57A-248E46537FDC}"/>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5400" kern="1200">
                <a:solidFill>
                  <a:schemeClr val="tx1"/>
                </a:solidFill>
                <a:latin typeface="+mj-lt"/>
                <a:ea typeface="+mj-ea"/>
                <a:cs typeface="+mj-cs"/>
              </a:rPr>
              <a:t>Addiction, Mental Health, and Trauma</a:t>
            </a:r>
          </a:p>
        </p:txBody>
      </p:sp>
      <p:sp>
        <p:nvSpPr>
          <p:cNvPr id="77"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4" name="Picture 6" descr="Co-Occurring Disorder (Dual Diagnosis) Treatment &amp; Substance Abuse">
            <a:extLst>
              <a:ext uri="{FF2B5EF4-FFF2-40B4-BE49-F238E27FC236}">
                <a16:creationId xmlns:a16="http://schemas.microsoft.com/office/drawing/2014/main" id="{00FE6C95-7AF7-4CAD-A322-36F8389134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54296" y="630936"/>
            <a:ext cx="6440720" cy="391363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78C17786-50E6-48AE-ACA4-74E0A3DDB930}"/>
              </a:ext>
            </a:extLst>
          </p:cNvPr>
          <p:cNvSpPr>
            <a:spLocks noGrp="1"/>
          </p:cNvSpPr>
          <p:nvPr>
            <p:ph type="body" sz="half" idx="2"/>
          </p:nvPr>
        </p:nvSpPr>
        <p:spPr>
          <a:xfrm>
            <a:off x="4654296" y="4798577"/>
            <a:ext cx="6894576" cy="1428487"/>
          </a:xfrm>
        </p:spPr>
        <p:txBody>
          <a:bodyPr vert="horz" lIns="91440" tIns="45720" rIns="91440" bIns="45720" rtlCol="0" anchor="t">
            <a:normAutofit/>
          </a:bodyPr>
          <a:lstStyle/>
          <a:p>
            <a:pPr indent="-228600">
              <a:buFont typeface="Arial" panose="020B0604020202020204" pitchFamily="34" charset="0"/>
              <a:buChar char="•"/>
            </a:pPr>
            <a:r>
              <a:rPr lang="en-US" sz="2200"/>
              <a:t>As researchers discover more about how addiction affects the brain, they’re also starting to understand how and why substance use disorders and mental health conditions often go hand in hand.</a:t>
            </a:r>
          </a:p>
          <a:p>
            <a:pPr indent="-228600">
              <a:buFont typeface="Arial" panose="020B0604020202020204" pitchFamily="34" charset="0"/>
              <a:buChar char="•"/>
            </a:pPr>
            <a:endParaRPr lang="en-US" sz="2200"/>
          </a:p>
        </p:txBody>
      </p:sp>
    </p:spTree>
    <p:extLst>
      <p:ext uri="{BB962C8B-B14F-4D97-AF65-F5344CB8AC3E}">
        <p14:creationId xmlns:p14="http://schemas.microsoft.com/office/powerpoint/2010/main" val="2975577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9D18-FB07-471A-956B-556279CADE88}"/>
              </a:ext>
            </a:extLst>
          </p:cNvPr>
          <p:cNvSpPr>
            <a:spLocks noGrp="1"/>
          </p:cNvSpPr>
          <p:nvPr>
            <p:ph type="title"/>
          </p:nvPr>
        </p:nvSpPr>
        <p:spPr/>
        <p:txBody>
          <a:bodyPr/>
          <a:lstStyle/>
          <a:p>
            <a:r>
              <a:rPr lang="en-US" dirty="0"/>
              <a:t>What is a co-occurring disorder?</a:t>
            </a:r>
          </a:p>
        </p:txBody>
      </p:sp>
      <p:sp>
        <p:nvSpPr>
          <p:cNvPr id="3" name="Content Placeholder 2">
            <a:extLst>
              <a:ext uri="{FF2B5EF4-FFF2-40B4-BE49-F238E27FC236}">
                <a16:creationId xmlns:a16="http://schemas.microsoft.com/office/drawing/2014/main" id="{AF80CDD4-7110-41C6-9EA0-36B9505DF548}"/>
              </a:ext>
            </a:extLst>
          </p:cNvPr>
          <p:cNvSpPr>
            <a:spLocks noGrp="1"/>
          </p:cNvSpPr>
          <p:nvPr>
            <p:ph sz="half" idx="1"/>
          </p:nvPr>
        </p:nvSpPr>
        <p:spPr/>
        <p:txBody>
          <a:bodyPr>
            <a:normAutofit lnSpcReduction="10000"/>
          </a:bodyPr>
          <a:lstStyle/>
          <a:p>
            <a:r>
              <a:rPr lang="en-US" dirty="0"/>
              <a:t>A co-occurring disorder, also called </a:t>
            </a:r>
            <a:r>
              <a:rPr lang="en-US" b="1" u="sng" dirty="0">
                <a:hlinkClick r:id="rId2"/>
              </a:rPr>
              <a:t>comorbidity</a:t>
            </a:r>
            <a:r>
              <a:rPr lang="en-US" dirty="0"/>
              <a:t> or dual diagnosis, is a medical issue that occurs either simultaneously, or successively after another disease. These conditions may be mental or physical or a combination of the two. Often, the existence of co-occurring conditions makes each disease worse than if it as it experienced individually.</a:t>
            </a:r>
          </a:p>
          <a:p>
            <a:endParaRPr lang="en-US" dirty="0"/>
          </a:p>
        </p:txBody>
      </p:sp>
      <p:pic>
        <p:nvPicPr>
          <p:cNvPr id="8198" name="Picture 6" descr="What are co-occurring conditions ('comorbidity')?">
            <a:extLst>
              <a:ext uri="{FF2B5EF4-FFF2-40B4-BE49-F238E27FC236}">
                <a16:creationId xmlns:a16="http://schemas.microsoft.com/office/drawing/2014/main" id="{BA288745-05C4-4C53-9646-7654FA3C209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097712" y="3832047"/>
            <a:ext cx="3722688" cy="23142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A046E2E-AAFE-4BB3-83E3-B603FC71B1C8}"/>
              </a:ext>
            </a:extLst>
          </p:cNvPr>
          <p:cNvSpPr/>
          <p:nvPr/>
        </p:nvSpPr>
        <p:spPr>
          <a:xfrm>
            <a:off x="6721310" y="1825625"/>
            <a:ext cx="4632490" cy="1938992"/>
          </a:xfrm>
          <a:prstGeom prst="rect">
            <a:avLst/>
          </a:prstGeom>
        </p:spPr>
        <p:txBody>
          <a:bodyPr wrap="square">
            <a:spAutoFit/>
          </a:bodyPr>
          <a:lstStyle/>
          <a:p>
            <a:r>
              <a:rPr lang="en-US" sz="2400" dirty="0"/>
              <a:t>The co-occurrence of substance use and mental health disorders is particularly common because similar areas of the brain are involved with both.</a:t>
            </a:r>
          </a:p>
        </p:txBody>
      </p:sp>
    </p:spTree>
    <p:extLst>
      <p:ext uri="{BB962C8B-B14F-4D97-AF65-F5344CB8AC3E}">
        <p14:creationId xmlns:p14="http://schemas.microsoft.com/office/powerpoint/2010/main" val="2806121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5E532C-BA42-49E5-8A07-76261633403D}"/>
              </a:ext>
            </a:extLst>
          </p:cNvPr>
          <p:cNvSpPr/>
          <p:nvPr/>
        </p:nvSpPr>
        <p:spPr>
          <a:xfrm>
            <a:off x="320512" y="282804"/>
            <a:ext cx="11038788" cy="5632311"/>
          </a:xfrm>
          <a:prstGeom prst="rect">
            <a:avLst/>
          </a:prstGeom>
        </p:spPr>
        <p:txBody>
          <a:bodyPr wrap="square">
            <a:spAutoFit/>
          </a:bodyPr>
          <a:lstStyle/>
          <a:p>
            <a:r>
              <a:rPr lang="en-US" sz="4000" b="0" i="0" dirty="0">
                <a:solidFill>
                  <a:srgbClr val="5C5D5F"/>
                </a:solidFill>
                <a:effectLst/>
              </a:rPr>
              <a:t>These behavioral health disorders </a:t>
            </a:r>
            <a:r>
              <a:rPr lang="en-US" sz="4000" b="1" i="0" u="sng" dirty="0">
                <a:solidFill>
                  <a:srgbClr val="587EC9"/>
                </a:solidFill>
                <a:effectLst/>
                <a:hlinkClick r:id="rId2"/>
              </a:rPr>
              <a:t>commonly co-occur with addiction</a:t>
            </a:r>
            <a:r>
              <a:rPr lang="en-US" sz="4000" b="0" i="0" dirty="0">
                <a:solidFill>
                  <a:srgbClr val="5C5D5F"/>
                </a:solidFill>
                <a:effectLst/>
              </a:rPr>
              <a:t>:</a:t>
            </a:r>
          </a:p>
          <a:p>
            <a:pPr>
              <a:buFont typeface="Arial" panose="020B0604020202020204" pitchFamily="34" charset="0"/>
              <a:buChar char="•"/>
            </a:pPr>
            <a:r>
              <a:rPr lang="en-US" sz="4000" b="0" i="0" dirty="0">
                <a:solidFill>
                  <a:srgbClr val="5C5D5F"/>
                </a:solidFill>
                <a:effectLst/>
              </a:rPr>
              <a:t>Anxiety and mood disorders</a:t>
            </a:r>
          </a:p>
          <a:p>
            <a:pPr>
              <a:buFont typeface="Arial" panose="020B0604020202020204" pitchFamily="34" charset="0"/>
              <a:buChar char="•"/>
            </a:pPr>
            <a:r>
              <a:rPr lang="en-US" sz="4000" b="0" i="0" dirty="0">
                <a:solidFill>
                  <a:srgbClr val="5C5D5F"/>
                </a:solidFill>
                <a:effectLst/>
              </a:rPr>
              <a:t>Schizophrenia</a:t>
            </a:r>
          </a:p>
          <a:p>
            <a:pPr>
              <a:buFont typeface="Arial" panose="020B0604020202020204" pitchFamily="34" charset="0"/>
              <a:buChar char="•"/>
            </a:pPr>
            <a:r>
              <a:rPr lang="en-US" sz="4000" b="0" i="0" dirty="0">
                <a:solidFill>
                  <a:srgbClr val="5C5D5F"/>
                </a:solidFill>
                <a:effectLst/>
              </a:rPr>
              <a:t>Bipolar disorder</a:t>
            </a:r>
          </a:p>
          <a:p>
            <a:pPr>
              <a:buFont typeface="Arial" panose="020B0604020202020204" pitchFamily="34" charset="0"/>
              <a:buChar char="•"/>
            </a:pPr>
            <a:r>
              <a:rPr lang="en-US" sz="4000" b="0" i="0" dirty="0">
                <a:solidFill>
                  <a:srgbClr val="5C5D5F"/>
                </a:solidFill>
                <a:effectLst/>
              </a:rPr>
              <a:t>Major depressive disorder</a:t>
            </a:r>
          </a:p>
          <a:p>
            <a:pPr>
              <a:buFont typeface="Arial" panose="020B0604020202020204" pitchFamily="34" charset="0"/>
              <a:buChar char="•"/>
            </a:pPr>
            <a:r>
              <a:rPr lang="en-US" sz="4000" b="0" i="0" dirty="0">
                <a:solidFill>
                  <a:srgbClr val="5C5D5F"/>
                </a:solidFill>
                <a:effectLst/>
              </a:rPr>
              <a:t>Conduct disorders</a:t>
            </a:r>
          </a:p>
          <a:p>
            <a:pPr>
              <a:buFont typeface="Arial" panose="020B0604020202020204" pitchFamily="34" charset="0"/>
              <a:buChar char="•"/>
            </a:pPr>
            <a:r>
              <a:rPr lang="en-US" sz="4000" b="0" i="0" dirty="0">
                <a:solidFill>
                  <a:srgbClr val="5C5D5F"/>
                </a:solidFill>
                <a:effectLst/>
              </a:rPr>
              <a:t>Post-traumatic stress disorder (PTSD)</a:t>
            </a:r>
          </a:p>
          <a:p>
            <a:pPr>
              <a:buFont typeface="Arial" panose="020B0604020202020204" pitchFamily="34" charset="0"/>
              <a:buChar char="•"/>
            </a:pPr>
            <a:r>
              <a:rPr lang="en-US" sz="4000" b="0" i="0" dirty="0">
                <a:solidFill>
                  <a:srgbClr val="5C5D5F"/>
                </a:solidFill>
                <a:effectLst/>
              </a:rPr>
              <a:t>Attention deficit hyperactivity disorder (ADHD)</a:t>
            </a:r>
          </a:p>
        </p:txBody>
      </p:sp>
    </p:spTree>
    <p:extLst>
      <p:ext uri="{BB962C8B-B14F-4D97-AF65-F5344CB8AC3E}">
        <p14:creationId xmlns:p14="http://schemas.microsoft.com/office/powerpoint/2010/main" val="3689869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453F-780B-422A-A194-47A8E009E574}"/>
              </a:ext>
            </a:extLst>
          </p:cNvPr>
          <p:cNvSpPr>
            <a:spLocks noGrp="1"/>
          </p:cNvSpPr>
          <p:nvPr>
            <p:ph type="title"/>
          </p:nvPr>
        </p:nvSpPr>
        <p:spPr/>
        <p:txBody>
          <a:bodyPr/>
          <a:lstStyle/>
          <a:p>
            <a:r>
              <a:rPr lang="en-US" dirty="0"/>
              <a:t>How many people with addiction have co-occurring mental health disorders?</a:t>
            </a:r>
          </a:p>
        </p:txBody>
      </p:sp>
      <p:sp>
        <p:nvSpPr>
          <p:cNvPr id="3" name="Content Placeholder 2">
            <a:extLst>
              <a:ext uri="{FF2B5EF4-FFF2-40B4-BE49-F238E27FC236}">
                <a16:creationId xmlns:a16="http://schemas.microsoft.com/office/drawing/2014/main" id="{C69817D5-402D-411C-B8FD-6FA79175CD4B}"/>
              </a:ext>
            </a:extLst>
          </p:cNvPr>
          <p:cNvSpPr>
            <a:spLocks noGrp="1"/>
          </p:cNvSpPr>
          <p:nvPr>
            <p:ph sz="half" idx="1"/>
          </p:nvPr>
        </p:nvSpPr>
        <p:spPr/>
        <p:txBody>
          <a:bodyPr/>
          <a:lstStyle/>
          <a:p>
            <a:pPr marL="0" indent="0">
              <a:buNone/>
            </a:pPr>
            <a:r>
              <a:rPr lang="en-US" dirty="0"/>
              <a:t>In 2014, SAMHSA found that </a:t>
            </a:r>
            <a:r>
              <a:rPr lang="en-US" b="1" u="sng" dirty="0">
                <a:hlinkClick r:id="rId2"/>
              </a:rPr>
              <a:t>approximately 7.9 million people</a:t>
            </a:r>
            <a:r>
              <a:rPr lang="en-US" dirty="0"/>
              <a:t> in the United States experienced addiction and a mental health disorder simultaneously. That’s nearly 40% of the total population who experienced addiction in that year.</a:t>
            </a:r>
          </a:p>
        </p:txBody>
      </p:sp>
      <p:sp>
        <p:nvSpPr>
          <p:cNvPr id="4" name="Content Placeholder 3">
            <a:extLst>
              <a:ext uri="{FF2B5EF4-FFF2-40B4-BE49-F238E27FC236}">
                <a16:creationId xmlns:a16="http://schemas.microsoft.com/office/drawing/2014/main" id="{0F1C5788-BF4B-41FC-9F15-0A130E93AFD2}"/>
              </a:ext>
            </a:extLst>
          </p:cNvPr>
          <p:cNvSpPr>
            <a:spLocks noGrp="1"/>
          </p:cNvSpPr>
          <p:nvPr>
            <p:ph sz="half" idx="2"/>
          </p:nvPr>
        </p:nvSpPr>
        <p:spPr/>
        <p:txBody>
          <a:bodyPr/>
          <a:lstStyle/>
          <a:p>
            <a:pPr marL="0" indent="0">
              <a:buNone/>
            </a:pPr>
            <a:r>
              <a:rPr lang="en-US" b="1" u="sng" dirty="0">
                <a:hlinkClick r:id="rId3"/>
              </a:rPr>
              <a:t>Statistics</a:t>
            </a:r>
            <a:r>
              <a:rPr lang="en-US" dirty="0"/>
              <a:t> from The National Institute on Drug Abuse (NIDA) on co-occurring disorders show that patients with mood-related mental health disorders or anxiety are twice as likely to also suffer from addiction. Similarly, patients with addiction are roughly </a:t>
            </a:r>
            <a:r>
              <a:rPr lang="en-US" b="1" u="sng" dirty="0">
                <a:hlinkClick r:id="rId3"/>
              </a:rPr>
              <a:t>twice as likely</a:t>
            </a:r>
            <a:r>
              <a:rPr lang="en-US" dirty="0"/>
              <a:t> to be diagnosed with those types of mental health disorders.</a:t>
            </a:r>
          </a:p>
          <a:p>
            <a:endParaRPr lang="en-US" dirty="0"/>
          </a:p>
        </p:txBody>
      </p:sp>
    </p:spTree>
    <p:extLst>
      <p:ext uri="{BB962C8B-B14F-4D97-AF65-F5344CB8AC3E}">
        <p14:creationId xmlns:p14="http://schemas.microsoft.com/office/powerpoint/2010/main" val="1849778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E17C6-CB02-43D8-B891-DFE865457BE7}"/>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5400" kern="1200">
                <a:solidFill>
                  <a:schemeClr val="tx1"/>
                </a:solidFill>
                <a:latin typeface="+mj-lt"/>
                <a:ea typeface="+mj-ea"/>
                <a:cs typeface="+mj-cs"/>
              </a:rPr>
              <a:t>Trauma increases addiction risk</a:t>
            </a:r>
          </a:p>
        </p:txBody>
      </p:sp>
      <p:sp>
        <p:nvSpPr>
          <p:cNvPr id="73"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Are the 3 Types of Trauma?">
            <a:extLst>
              <a:ext uri="{FF2B5EF4-FFF2-40B4-BE49-F238E27FC236}">
                <a16:creationId xmlns:a16="http://schemas.microsoft.com/office/drawing/2014/main" id="{B4D72275-8C3F-41B7-908D-38A00F2BA728}"/>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7503" r="1" b="7505"/>
          <a:stretch/>
        </p:blipFill>
        <p:spPr bwMode="auto">
          <a:xfrm>
            <a:off x="4654296" y="630936"/>
            <a:ext cx="6770096" cy="391363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4CE1F78-06DE-49FF-BCB3-350799F1267A}"/>
              </a:ext>
            </a:extLst>
          </p:cNvPr>
          <p:cNvSpPr>
            <a:spLocks noGrp="1"/>
          </p:cNvSpPr>
          <p:nvPr>
            <p:ph type="body" sz="half" idx="2"/>
          </p:nvPr>
        </p:nvSpPr>
        <p:spPr>
          <a:xfrm>
            <a:off x="4654296" y="4798577"/>
            <a:ext cx="6894576" cy="1428487"/>
          </a:xfrm>
        </p:spPr>
        <p:txBody>
          <a:bodyPr vert="horz" lIns="91440" tIns="45720" rIns="91440" bIns="45720" rtlCol="0" anchor="t">
            <a:normAutofit/>
          </a:bodyPr>
          <a:lstStyle/>
          <a:p>
            <a:pPr indent="-228600">
              <a:buFont typeface="Arial" panose="020B0604020202020204" pitchFamily="34" charset="0"/>
              <a:buChar char="•"/>
            </a:pPr>
            <a:r>
              <a:rPr lang="en-US" sz="2200"/>
              <a:t>Most people who develop an addiction are looking for healing in some way or another. Substances, as harmful as they may be, may seem to provide that—especially for people who’ve endured trauma.</a:t>
            </a:r>
          </a:p>
          <a:p>
            <a:pPr indent="-228600">
              <a:buFont typeface="Arial" panose="020B0604020202020204" pitchFamily="34" charset="0"/>
              <a:buChar char="•"/>
            </a:pPr>
            <a:endParaRPr lang="en-US" sz="2200"/>
          </a:p>
        </p:txBody>
      </p:sp>
    </p:spTree>
    <p:extLst>
      <p:ext uri="{BB962C8B-B14F-4D97-AF65-F5344CB8AC3E}">
        <p14:creationId xmlns:p14="http://schemas.microsoft.com/office/powerpoint/2010/main" val="228163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54D1C811-B7FD-48B4-85D0-8667E0A7EBE3}"/>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Trauma Increases Addiction Risk </a:t>
            </a:r>
          </a:p>
        </p:txBody>
      </p:sp>
      <p:sp>
        <p:nvSpPr>
          <p:cNvPr id="7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8">
            <a:extLst>
              <a:ext uri="{FF2B5EF4-FFF2-40B4-BE49-F238E27FC236}">
                <a16:creationId xmlns:a16="http://schemas.microsoft.com/office/drawing/2014/main" id="{DCF99B95-068A-47CE-9762-18F206E612DF}"/>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1700"/>
              <a:t>The </a:t>
            </a:r>
            <a:r>
              <a:rPr lang="en-US" sz="1700" b="1" u="sng">
                <a:hlinkClick r:id="rId2"/>
              </a:rPr>
              <a:t>Substance Abuse and Mental Health Services</a:t>
            </a:r>
            <a:r>
              <a:rPr lang="en-US" sz="1700"/>
              <a:t> Association (SAMHSA) defines trauma as specific events or experiences that create “long-lasting adverse effects” for an individual. Trauma could result from physical, emotional, or sexual abuse. It could result from enduring a natural disaster or a war. No matter the root cause of the trauma, it </a:t>
            </a:r>
            <a:r>
              <a:rPr lang="en-US" sz="1700" b="1" u="sng">
                <a:hlinkClick r:id="rId3"/>
              </a:rPr>
              <a:t>increases a person’s risk</a:t>
            </a:r>
            <a:r>
              <a:rPr lang="en-US" sz="1700"/>
              <a:t> of developing a substance use disorder.</a:t>
            </a:r>
          </a:p>
          <a:p>
            <a:pPr indent="-228600">
              <a:buFont typeface="Arial" panose="020B0604020202020204" pitchFamily="34" charset="0"/>
              <a:buChar char="•"/>
            </a:pPr>
            <a:endParaRPr lang="en-US" sz="1700"/>
          </a:p>
        </p:txBody>
      </p:sp>
      <p:pic>
        <p:nvPicPr>
          <p:cNvPr id="9218" name="Picture 2" descr="The Science of Trauma, Mindfulness, and PTSD - Mindful">
            <a:extLst>
              <a:ext uri="{FF2B5EF4-FFF2-40B4-BE49-F238E27FC236}">
                <a16:creationId xmlns:a16="http://schemas.microsoft.com/office/drawing/2014/main" id="{95430B70-A53C-475F-8431-3D12C9F699B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54296" y="1277665"/>
            <a:ext cx="6903720" cy="43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77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572A-8B98-4CE8-BA84-4299323146E6}"/>
              </a:ext>
            </a:extLst>
          </p:cNvPr>
          <p:cNvSpPr>
            <a:spLocks noGrp="1"/>
          </p:cNvSpPr>
          <p:nvPr>
            <p:ph type="title"/>
          </p:nvPr>
        </p:nvSpPr>
        <p:spPr>
          <a:xfrm>
            <a:off x="982639" y="1012536"/>
            <a:ext cx="4613300" cy="3163224"/>
          </a:xfrm>
        </p:spPr>
        <p:txBody>
          <a:bodyPr vert="horz" lIns="91440" tIns="45720" rIns="91440" bIns="45720" rtlCol="0" anchor="t">
            <a:normAutofit/>
          </a:bodyPr>
          <a:lstStyle/>
          <a:p>
            <a:r>
              <a:rPr lang="en-US" sz="4800" dirty="0"/>
              <a:t>Addiction:</a:t>
            </a:r>
            <a:br>
              <a:rPr lang="en-US" sz="4800" dirty="0"/>
            </a:br>
            <a:r>
              <a:rPr lang="en-US" sz="4800" dirty="0"/>
              <a:t> Myth Vs. Fact</a:t>
            </a:r>
          </a:p>
        </p:txBody>
      </p:sp>
      <p:pic>
        <p:nvPicPr>
          <p:cNvPr id="1026" name="Picture 2" descr="Organ Donation Myths, Debunked - Penn Medicine">
            <a:extLst>
              <a:ext uri="{FF2B5EF4-FFF2-40B4-BE49-F238E27FC236}">
                <a16:creationId xmlns:a16="http://schemas.microsoft.com/office/drawing/2014/main" id="{B7D0D1A3-C112-41F4-9868-5172FD17E9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90" r="18706" b="1"/>
          <a:stretch/>
        </p:blipFill>
        <p:spPr bwMode="auto">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244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339A9-E765-4D74-A5AF-720D8A3A837B}"/>
              </a:ext>
            </a:extLst>
          </p:cNvPr>
          <p:cNvSpPr>
            <a:spLocks noGrp="1"/>
          </p:cNvSpPr>
          <p:nvPr>
            <p:ph type="title"/>
          </p:nvPr>
        </p:nvSpPr>
        <p:spPr/>
        <p:txBody>
          <a:bodyPr/>
          <a:lstStyle/>
          <a:p>
            <a:r>
              <a:rPr lang="en-US" dirty="0"/>
              <a:t>Childhood Trauma</a:t>
            </a:r>
          </a:p>
        </p:txBody>
      </p:sp>
      <p:sp>
        <p:nvSpPr>
          <p:cNvPr id="3" name="Content Placeholder 2">
            <a:extLst>
              <a:ext uri="{FF2B5EF4-FFF2-40B4-BE49-F238E27FC236}">
                <a16:creationId xmlns:a16="http://schemas.microsoft.com/office/drawing/2014/main" id="{02A958CD-FC2B-4647-A6F7-4D8D67BCF9BC}"/>
              </a:ext>
            </a:extLst>
          </p:cNvPr>
          <p:cNvSpPr>
            <a:spLocks noGrp="1"/>
          </p:cNvSpPr>
          <p:nvPr>
            <p:ph idx="1"/>
          </p:nvPr>
        </p:nvSpPr>
        <p:spPr/>
        <p:txBody>
          <a:bodyPr>
            <a:normAutofit lnSpcReduction="10000"/>
          </a:bodyPr>
          <a:lstStyle/>
          <a:p>
            <a:pPr marL="0" indent="0">
              <a:buNone/>
            </a:pPr>
            <a:r>
              <a:rPr lang="en-US" dirty="0"/>
              <a:t>New research is showing the influence of Adverse Childhood Experiences, or ACEs, on lifelong health.</a:t>
            </a:r>
          </a:p>
          <a:p>
            <a:pPr marL="0" indent="0">
              <a:buNone/>
            </a:pPr>
            <a:r>
              <a:rPr lang="en-US" dirty="0"/>
              <a:t>Most common ACEs:</a:t>
            </a:r>
          </a:p>
          <a:p>
            <a:pPr>
              <a:buFontTx/>
              <a:buChar char="-"/>
            </a:pPr>
            <a:r>
              <a:rPr lang="en-US" dirty="0"/>
              <a:t>Witnessing violence</a:t>
            </a:r>
          </a:p>
          <a:p>
            <a:pPr>
              <a:buFontTx/>
              <a:buChar char="-"/>
            </a:pPr>
            <a:r>
              <a:rPr lang="en-US" dirty="0"/>
              <a:t>Experiencing abuse/neglect</a:t>
            </a:r>
          </a:p>
          <a:p>
            <a:pPr>
              <a:buFontTx/>
              <a:buChar char="-"/>
            </a:pPr>
            <a:r>
              <a:rPr lang="en-US" dirty="0"/>
              <a:t>Being frequently humiliated or intimidated by adults</a:t>
            </a:r>
          </a:p>
          <a:p>
            <a:pPr>
              <a:buFontTx/>
              <a:buChar char="-"/>
            </a:pPr>
            <a:r>
              <a:rPr lang="en-US" dirty="0"/>
              <a:t>Not having enough to eat</a:t>
            </a:r>
          </a:p>
          <a:p>
            <a:pPr>
              <a:buFontTx/>
              <a:buChar char="-"/>
            </a:pPr>
            <a:r>
              <a:rPr lang="en-US" dirty="0"/>
              <a:t>Persistent loneliness</a:t>
            </a:r>
          </a:p>
          <a:p>
            <a:pPr>
              <a:buFontTx/>
              <a:buChar char="-"/>
            </a:pPr>
            <a:r>
              <a:rPr lang="en-US" dirty="0"/>
              <a:t>Sexual abuse</a:t>
            </a:r>
          </a:p>
        </p:txBody>
      </p:sp>
    </p:spTree>
    <p:extLst>
      <p:ext uri="{BB962C8B-B14F-4D97-AF65-F5344CB8AC3E}">
        <p14:creationId xmlns:p14="http://schemas.microsoft.com/office/powerpoint/2010/main" val="24781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F04819-63B3-4A62-8292-9957BE1B50A0}"/>
              </a:ext>
            </a:extLst>
          </p:cNvPr>
          <p:cNvSpPr/>
          <p:nvPr/>
        </p:nvSpPr>
        <p:spPr>
          <a:xfrm>
            <a:off x="499621" y="584461"/>
            <a:ext cx="11038787"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C5D5F"/>
                </a:solidFill>
                <a:effectLst/>
                <a:uLnTx/>
                <a:uFillTx/>
                <a:latin typeface="Calibri" panose="020F0502020204030204"/>
                <a:ea typeface="+mn-ea"/>
                <a:cs typeface="+mn-cs"/>
              </a:rPr>
              <a:t>ACEs are more common than you might think: </a:t>
            </a:r>
            <a:r>
              <a:rPr kumimoji="0" lang="en-US" sz="3600" b="1" i="0" u="sng" strike="noStrike" kern="1200" cap="none" spc="0" normalizeH="0" baseline="0" noProof="0" dirty="0">
                <a:ln>
                  <a:noFill/>
                </a:ln>
                <a:solidFill>
                  <a:srgbClr val="587EC9"/>
                </a:solidFill>
                <a:effectLst/>
                <a:uLnTx/>
                <a:uFillTx/>
                <a:latin typeface="Calibri" panose="020F0502020204030204"/>
                <a:ea typeface="+mn-ea"/>
                <a:cs typeface="+mn-cs"/>
                <a:hlinkClick r:id="rId2"/>
              </a:rPr>
              <a:t>The CDC reports</a:t>
            </a:r>
            <a:r>
              <a:rPr kumimoji="0" lang="en-US" sz="3600" b="0" i="0" u="none" strike="noStrike" kern="1200" cap="none" spc="0" normalizeH="0" baseline="0" noProof="0" dirty="0">
                <a:ln>
                  <a:noFill/>
                </a:ln>
                <a:solidFill>
                  <a:srgbClr val="5C5D5F"/>
                </a:solidFill>
                <a:effectLst/>
                <a:uLnTx/>
                <a:uFillTx/>
                <a:latin typeface="Calibri" panose="020F0502020204030204"/>
                <a:ea typeface="+mn-ea"/>
                <a:cs typeface="+mn-cs"/>
              </a:rPr>
              <a:t>, “61% of adults surveyed across 25 states reported that they had experienced at least one type of ACE, and nearly 1 in 6 reported they had experienced four or more types of ACEs.”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5C5D5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C5D5F"/>
                </a:solidFill>
                <a:effectLst/>
                <a:uLnTx/>
                <a:uFillTx/>
                <a:latin typeface="Calibri" panose="020F0502020204030204"/>
                <a:ea typeface="+mn-ea"/>
                <a:cs typeface="+mn-cs"/>
              </a:rPr>
              <a:t>ACEs don’t just put a person at risk of diseases of the brain, like behavioral health or substance use disorders. ACEs also put people at greater risk of chronic health problems in the body, like cancer, diabetes, and heart disease.</a:t>
            </a:r>
          </a:p>
        </p:txBody>
      </p:sp>
    </p:spTree>
    <p:extLst>
      <p:ext uri="{BB962C8B-B14F-4D97-AF65-F5344CB8AC3E}">
        <p14:creationId xmlns:p14="http://schemas.microsoft.com/office/powerpoint/2010/main" val="521222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7CD83D-EC2C-4F64-9E2E-40C7EDE1B5C2}"/>
              </a:ext>
            </a:extLst>
          </p:cNvPr>
          <p:cNvSpPr>
            <a:spLocks noGrp="1"/>
          </p:cNvSpPr>
          <p:nvPr>
            <p:ph type="title"/>
          </p:nvPr>
        </p:nvSpPr>
        <p:spPr/>
        <p:txBody>
          <a:bodyPr/>
          <a:lstStyle/>
          <a:p>
            <a:r>
              <a:rPr lang="en-US" dirty="0"/>
              <a:t>Trauma: What was traumatic for you, big or little is significant</a:t>
            </a:r>
          </a:p>
        </p:txBody>
      </p:sp>
      <p:sp>
        <p:nvSpPr>
          <p:cNvPr id="5" name="Text Placeholder 4">
            <a:extLst>
              <a:ext uri="{FF2B5EF4-FFF2-40B4-BE49-F238E27FC236}">
                <a16:creationId xmlns:a16="http://schemas.microsoft.com/office/drawing/2014/main" id="{5B8198C0-0524-48C8-BD88-ED828F4E40F1}"/>
              </a:ext>
            </a:extLst>
          </p:cNvPr>
          <p:cNvSpPr>
            <a:spLocks noGrp="1"/>
          </p:cNvSpPr>
          <p:nvPr>
            <p:ph type="body" idx="1"/>
          </p:nvPr>
        </p:nvSpPr>
        <p:spPr/>
        <p:txBody>
          <a:bodyPr>
            <a:normAutofit fontScale="92500"/>
          </a:bodyPr>
          <a:lstStyle/>
          <a:p>
            <a:r>
              <a:rPr lang="en-US" dirty="0"/>
              <a:t>Big T: result from identifiable events that almost anyone would find disturbing</a:t>
            </a:r>
          </a:p>
        </p:txBody>
      </p:sp>
      <p:sp>
        <p:nvSpPr>
          <p:cNvPr id="6" name="Content Placeholder 5">
            <a:extLst>
              <a:ext uri="{FF2B5EF4-FFF2-40B4-BE49-F238E27FC236}">
                <a16:creationId xmlns:a16="http://schemas.microsoft.com/office/drawing/2014/main" id="{1A685741-6B4B-460A-BFA6-5D779ED5BA04}"/>
              </a:ext>
            </a:extLst>
          </p:cNvPr>
          <p:cNvSpPr>
            <a:spLocks noGrp="1"/>
          </p:cNvSpPr>
          <p:nvPr>
            <p:ph sz="half" idx="2"/>
          </p:nvPr>
        </p:nvSpPr>
        <p:spPr/>
        <p:txBody>
          <a:bodyPr>
            <a:normAutofit fontScale="85000" lnSpcReduction="20000"/>
          </a:bodyPr>
          <a:lstStyle/>
          <a:p>
            <a:r>
              <a:rPr lang="en-US" dirty="0"/>
              <a:t>War, invasion, attach</a:t>
            </a:r>
          </a:p>
          <a:p>
            <a:r>
              <a:rPr lang="en-US" dirty="0"/>
              <a:t>Natural disasters</a:t>
            </a:r>
          </a:p>
          <a:p>
            <a:r>
              <a:rPr lang="en-US" dirty="0"/>
              <a:t>Rape</a:t>
            </a:r>
          </a:p>
          <a:p>
            <a:r>
              <a:rPr lang="en-US" dirty="0"/>
              <a:t>Sexual or physical abuse</a:t>
            </a:r>
          </a:p>
          <a:p>
            <a:r>
              <a:rPr lang="en-US" dirty="0"/>
              <a:t>Acts of racism</a:t>
            </a:r>
          </a:p>
          <a:p>
            <a:r>
              <a:rPr lang="en-US" dirty="0"/>
              <a:t>Witnessing violence</a:t>
            </a:r>
          </a:p>
          <a:p>
            <a:r>
              <a:rPr lang="en-US" dirty="0"/>
              <a:t>Chronic neglect, especially among children and the elderly</a:t>
            </a:r>
          </a:p>
          <a:p>
            <a:r>
              <a:rPr lang="en-US" dirty="0"/>
              <a:t>Unexpected death of someone close</a:t>
            </a:r>
          </a:p>
        </p:txBody>
      </p:sp>
      <p:sp>
        <p:nvSpPr>
          <p:cNvPr id="7" name="Text Placeholder 6">
            <a:extLst>
              <a:ext uri="{FF2B5EF4-FFF2-40B4-BE49-F238E27FC236}">
                <a16:creationId xmlns:a16="http://schemas.microsoft.com/office/drawing/2014/main" id="{98827004-4629-4DCA-8CFE-74CDE9A63982}"/>
              </a:ext>
            </a:extLst>
          </p:cNvPr>
          <p:cNvSpPr>
            <a:spLocks noGrp="1"/>
          </p:cNvSpPr>
          <p:nvPr>
            <p:ph type="body" sz="quarter" idx="3"/>
          </p:nvPr>
        </p:nvSpPr>
        <p:spPr/>
        <p:txBody>
          <a:bodyPr>
            <a:normAutofit fontScale="92500"/>
          </a:bodyPr>
          <a:lstStyle/>
          <a:p>
            <a:r>
              <a:rPr lang="en-US" dirty="0"/>
              <a:t>Little t: typically subtler and chronic and much more common than Big T Traumas</a:t>
            </a:r>
          </a:p>
        </p:txBody>
      </p:sp>
      <p:sp>
        <p:nvSpPr>
          <p:cNvPr id="8" name="Content Placeholder 7">
            <a:extLst>
              <a:ext uri="{FF2B5EF4-FFF2-40B4-BE49-F238E27FC236}">
                <a16:creationId xmlns:a16="http://schemas.microsoft.com/office/drawing/2014/main" id="{76ADC0BB-08D9-49E2-A67A-CD432D2D64DD}"/>
              </a:ext>
            </a:extLst>
          </p:cNvPr>
          <p:cNvSpPr>
            <a:spLocks noGrp="1"/>
          </p:cNvSpPr>
          <p:nvPr>
            <p:ph sz="quarter" idx="4"/>
          </p:nvPr>
        </p:nvSpPr>
        <p:spPr/>
        <p:txBody>
          <a:bodyPr>
            <a:normAutofit fontScale="85000" lnSpcReduction="20000"/>
          </a:bodyPr>
          <a:lstStyle/>
          <a:p>
            <a:r>
              <a:rPr lang="en-US" dirty="0"/>
              <a:t>Failing at something important to you</a:t>
            </a:r>
          </a:p>
          <a:p>
            <a:r>
              <a:rPr lang="en-US" dirty="0"/>
              <a:t>Losses (loss of a prized possession, a hoped-for promotion)</a:t>
            </a:r>
          </a:p>
          <a:p>
            <a:r>
              <a:rPr lang="en-US" dirty="0"/>
              <a:t>High stress at work or school</a:t>
            </a:r>
          </a:p>
          <a:p>
            <a:r>
              <a:rPr lang="en-US" dirty="0"/>
              <a:t>Rejection</a:t>
            </a:r>
          </a:p>
          <a:p>
            <a:r>
              <a:rPr lang="en-US" dirty="0"/>
              <a:t>Being yelled at</a:t>
            </a:r>
          </a:p>
          <a:p>
            <a:r>
              <a:rPr lang="en-US" dirty="0"/>
              <a:t>Being ignored, disrespected, or discounted</a:t>
            </a:r>
          </a:p>
          <a:p>
            <a:r>
              <a:rPr lang="en-US" dirty="0"/>
              <a:t>Betrayal</a:t>
            </a:r>
          </a:p>
          <a:p>
            <a:r>
              <a:rPr lang="en-US" dirty="0"/>
              <a:t>Infidelity of your partner or parent</a:t>
            </a:r>
          </a:p>
        </p:txBody>
      </p:sp>
    </p:spTree>
    <p:extLst>
      <p:ext uri="{BB962C8B-B14F-4D97-AF65-F5344CB8AC3E}">
        <p14:creationId xmlns:p14="http://schemas.microsoft.com/office/powerpoint/2010/main" val="938833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362993-3143-4D94-9EB0-BBDE33F504CB}"/>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How does the family fit in?</a:t>
            </a:r>
            <a:br>
              <a:rPr lang="en-US" sz="6100" kern="1200">
                <a:solidFill>
                  <a:schemeClr val="tx1"/>
                </a:solidFill>
                <a:latin typeface="+mj-lt"/>
                <a:ea typeface="+mj-ea"/>
                <a:cs typeface="+mj-cs"/>
              </a:rPr>
            </a:br>
            <a:endParaRPr lang="en-US" sz="6100" kern="1200">
              <a:solidFill>
                <a:schemeClr val="tx1"/>
              </a:solidFill>
              <a:latin typeface="+mj-lt"/>
              <a:ea typeface="+mj-ea"/>
              <a:cs typeface="+mj-cs"/>
            </a:endParaRPr>
          </a:p>
        </p:txBody>
      </p:sp>
      <p:sp>
        <p:nvSpPr>
          <p:cNvPr id="7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ddiction is a Family Disease ... But There is Hope! | Pine Rest Blog">
            <a:extLst>
              <a:ext uri="{FF2B5EF4-FFF2-40B4-BE49-F238E27FC236}">
                <a16:creationId xmlns:a16="http://schemas.microsoft.com/office/drawing/2014/main" id="{74EB9F5B-FCAE-41A8-B4A5-5A5863B0AD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781812"/>
            <a:ext cx="7214616" cy="526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664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73" name="Group 72">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74" name="Freeform: Shape 73">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6" name="Freeform: Shape 75">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8" name="Freeform: Shape 77">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3074" name="Picture 2" descr="Addiction as a family disease - Codependent Relationships">
            <a:extLst>
              <a:ext uri="{FF2B5EF4-FFF2-40B4-BE49-F238E27FC236}">
                <a16:creationId xmlns:a16="http://schemas.microsoft.com/office/drawing/2014/main" id="{EF806964-7F6C-49B6-A881-2F333EE72F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0773" y="1180532"/>
            <a:ext cx="7141189" cy="439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801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Rectangle 74">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4098" name="Picture 2" descr="New Support for Families Who Have a Loved One with a Substance Use Disorder  — Hope United">
            <a:extLst>
              <a:ext uri="{FF2B5EF4-FFF2-40B4-BE49-F238E27FC236}">
                <a16:creationId xmlns:a16="http://schemas.microsoft.com/office/drawing/2014/main" id="{BC2E08FD-9F3C-4510-975A-F97E135999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4797" y="1286934"/>
            <a:ext cx="7882408" cy="410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093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3F7C9B-8A59-4A33-BF0A-F148DBA6F733}"/>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sz="4400">
                <a:solidFill>
                  <a:schemeClr val="bg1"/>
                </a:solidFill>
              </a:rPr>
              <a:t>Disease of addiction</a:t>
            </a:r>
          </a:p>
        </p:txBody>
      </p:sp>
      <p:pic>
        <p:nvPicPr>
          <p:cNvPr id="1026" name="Picture 2" descr="Addiction is a Disease | Chicago IL | Gateway">
            <a:extLst>
              <a:ext uri="{FF2B5EF4-FFF2-40B4-BE49-F238E27FC236}">
                <a16:creationId xmlns:a16="http://schemas.microsoft.com/office/drawing/2014/main" id="{1765FAC4-78AA-4AD1-9E63-5C47556509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2" r="7031" b="-1"/>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8AA4EA0-AECB-45B8-8200-C70F63527F1C}"/>
              </a:ext>
            </a:extLst>
          </p:cNvPr>
          <p:cNvSpPr>
            <a:spLocks noGrp="1"/>
          </p:cNvSpPr>
          <p:nvPr>
            <p:ph type="body" sz="half" idx="2"/>
          </p:nvPr>
        </p:nvSpPr>
        <p:spPr>
          <a:xfrm>
            <a:off x="7546848" y="2516777"/>
            <a:ext cx="3803904" cy="3660185"/>
          </a:xfrm>
        </p:spPr>
        <p:txBody>
          <a:bodyPr vert="horz" lIns="91440" tIns="45720" rIns="91440" bIns="45720" rtlCol="0" anchor="ctr">
            <a:normAutofit/>
          </a:bodyPr>
          <a:lstStyle/>
          <a:p>
            <a:pPr indent="-228600">
              <a:buFont typeface="Arial" panose="020B0604020202020204" pitchFamily="34" charset="0"/>
              <a:buChar char="•"/>
            </a:pPr>
            <a:r>
              <a:rPr lang="en-US" sz="2200"/>
              <a:t>Negative consequences add up when active addiction is present</a:t>
            </a:r>
          </a:p>
          <a:p>
            <a:pPr indent="-228600">
              <a:buFont typeface="Arial" panose="020B0604020202020204" pitchFamily="34" charset="0"/>
              <a:buChar char="•"/>
            </a:pPr>
            <a:r>
              <a:rPr lang="en-US" sz="2200"/>
              <a:t>Social, relational, emotional, spiritual and physical areas are affected in the addicts life and the family</a:t>
            </a:r>
          </a:p>
          <a:p>
            <a:pPr indent="-228600">
              <a:buFont typeface="Arial" panose="020B0604020202020204" pitchFamily="34" charset="0"/>
              <a:buChar char="•"/>
            </a:pPr>
            <a:r>
              <a:rPr lang="en-US" sz="2200"/>
              <a:t>Drama and trauma become commonplace to everyone involved</a:t>
            </a:r>
          </a:p>
          <a:p>
            <a:pPr indent="-228600">
              <a:buFont typeface="Arial" panose="020B0604020202020204" pitchFamily="34" charset="0"/>
              <a:buChar char="•"/>
            </a:pPr>
            <a:endParaRPr lang="en-US" sz="2200"/>
          </a:p>
          <a:p>
            <a:pPr indent="-228600">
              <a:buFont typeface="Arial" panose="020B0604020202020204" pitchFamily="34" charset="0"/>
              <a:buChar char="•"/>
            </a:pPr>
            <a:endParaRPr lang="en-US" sz="2200"/>
          </a:p>
        </p:txBody>
      </p:sp>
    </p:spTree>
    <p:extLst>
      <p:ext uri="{BB962C8B-B14F-4D97-AF65-F5344CB8AC3E}">
        <p14:creationId xmlns:p14="http://schemas.microsoft.com/office/powerpoint/2010/main" val="3358918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4">
            <a:extLst>
              <a:ext uri="{FF2B5EF4-FFF2-40B4-BE49-F238E27FC236}">
                <a16:creationId xmlns:a16="http://schemas.microsoft.com/office/drawing/2014/main" id="{AB287BA3-5B69-4A98-8A90-F0F3F0B345FB}"/>
              </a:ext>
            </a:extLst>
          </p:cNvPr>
          <p:cNvSpPr>
            <a:spLocks noGrp="1"/>
          </p:cNvSpPr>
          <p:nvPr>
            <p:ph type="title"/>
          </p:nvPr>
        </p:nvSpPr>
        <p:spPr>
          <a:xfrm>
            <a:off x="838201" y="3998018"/>
            <a:ext cx="3981854" cy="2216513"/>
          </a:xfrm>
        </p:spPr>
        <p:txBody>
          <a:bodyPr vert="horz" lIns="91440" tIns="45720" rIns="91440" bIns="45720" rtlCol="0" anchor="ctr">
            <a:normAutofit/>
          </a:bodyPr>
          <a:lstStyle/>
          <a:p>
            <a:r>
              <a:rPr lang="en-US" sz="4400" kern="1200" dirty="0">
                <a:solidFill>
                  <a:schemeClr val="tx1"/>
                </a:solidFill>
                <a:latin typeface="+mj-lt"/>
                <a:ea typeface="+mj-ea"/>
                <a:cs typeface="+mj-cs"/>
              </a:rPr>
              <a:t>Addition is a process</a:t>
            </a:r>
          </a:p>
        </p:txBody>
      </p:sp>
      <p:sp>
        <p:nvSpPr>
          <p:cNvPr id="73" name="Arc 72">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050" name="Picture 2" descr="How to Avoid Burnout in Addiction Recovery - JourneyPure 12 Keys">
            <a:extLst>
              <a:ext uri="{FF2B5EF4-FFF2-40B4-BE49-F238E27FC236}">
                <a16:creationId xmlns:a16="http://schemas.microsoft.com/office/drawing/2014/main" id="{A30BAD57-86CD-4C28-8E1F-D5C186E584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08101" y="704504"/>
            <a:ext cx="10375797"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4419FF05-D8FA-4178-9256-FF5BC5017576}"/>
              </a:ext>
            </a:extLst>
          </p:cNvPr>
          <p:cNvSpPr>
            <a:spLocks noGrp="1"/>
          </p:cNvSpPr>
          <p:nvPr>
            <p:ph type="body" sz="half" idx="2"/>
          </p:nvPr>
        </p:nvSpPr>
        <p:spPr>
          <a:xfrm>
            <a:off x="4970835" y="3998019"/>
            <a:ext cx="6382966" cy="2216512"/>
          </a:xfrm>
        </p:spPr>
        <p:txBody>
          <a:bodyPr vert="horz" lIns="91440" tIns="45720" rIns="91440" bIns="45720" rtlCol="0">
            <a:noAutofit/>
          </a:bodyPr>
          <a:lstStyle/>
          <a:p>
            <a:pPr indent="-228600">
              <a:buFont typeface="Arial" panose="020B0604020202020204" pitchFamily="34" charset="0"/>
              <a:buChar char="•"/>
            </a:pPr>
            <a:r>
              <a:rPr lang="en-US" sz="2000" dirty="0"/>
              <a:t>Family (and social circle) face physical, spiritual and emotional pain</a:t>
            </a:r>
          </a:p>
          <a:p>
            <a:pPr indent="-228600">
              <a:buFont typeface="Arial" panose="020B0604020202020204" pitchFamily="34" charset="0"/>
              <a:buChar char="•"/>
            </a:pPr>
            <a:r>
              <a:rPr lang="en-US" sz="2000" dirty="0"/>
              <a:t>Family members experience loneliness, hopelessness, isolation, anger, guild and grief</a:t>
            </a:r>
          </a:p>
          <a:p>
            <a:pPr indent="-228600">
              <a:buFont typeface="Arial" panose="020B0604020202020204" pitchFamily="34" charset="0"/>
              <a:buChar char="•"/>
            </a:pPr>
            <a:r>
              <a:rPr lang="en-US" sz="2000" dirty="0"/>
              <a:t>Addiction is intense and long: </a:t>
            </a:r>
          </a:p>
          <a:p>
            <a:pPr indent="-228600">
              <a:buFont typeface="Arial" panose="020B0604020202020204" pitchFamily="34" charset="0"/>
              <a:buChar char="•"/>
            </a:pPr>
            <a:r>
              <a:rPr lang="en-US" sz="2000" dirty="0"/>
              <a:t>Addiction does not develop overnight; addiction is a process</a:t>
            </a:r>
          </a:p>
        </p:txBody>
      </p:sp>
    </p:spTree>
    <p:extLst>
      <p:ext uri="{BB962C8B-B14F-4D97-AF65-F5344CB8AC3E}">
        <p14:creationId xmlns:p14="http://schemas.microsoft.com/office/powerpoint/2010/main" val="1271021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84C33F-74EE-4517-9379-A714CF2FE6F8}"/>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a:t>Addiction is a family disease</a:t>
            </a:r>
          </a:p>
        </p:txBody>
      </p:sp>
      <p:sp>
        <p:nvSpPr>
          <p:cNvPr id="4" name="Text Placeholder 3">
            <a:extLst>
              <a:ext uri="{FF2B5EF4-FFF2-40B4-BE49-F238E27FC236}">
                <a16:creationId xmlns:a16="http://schemas.microsoft.com/office/drawing/2014/main" id="{53EDC575-48FC-48F0-BE0C-5065F4CBB73A}"/>
              </a:ext>
            </a:extLst>
          </p:cNvPr>
          <p:cNvSpPr>
            <a:spLocks noGrp="1"/>
          </p:cNvSpPr>
          <p:nvPr>
            <p:ph type="body" sz="half" idx="2"/>
          </p:nvPr>
        </p:nvSpPr>
        <p:spPr>
          <a:xfrm>
            <a:off x="838200" y="1825625"/>
            <a:ext cx="4152774" cy="4303464"/>
          </a:xfrm>
        </p:spPr>
        <p:txBody>
          <a:bodyPr vert="horz" lIns="91440" tIns="45720" rIns="91440" bIns="45720" rtlCol="0">
            <a:normAutofit/>
          </a:bodyPr>
          <a:lstStyle/>
          <a:p>
            <a:pPr marL="285750" indent="-228600">
              <a:buFont typeface="Arial" panose="020B0604020202020204" pitchFamily="34" charset="0"/>
              <a:buChar char="•"/>
            </a:pPr>
            <a:r>
              <a:rPr lang="en-US" sz="2000"/>
              <a:t>When the addict comes into treatment, the family system enters treatment – directly or indirectly</a:t>
            </a:r>
          </a:p>
          <a:p>
            <a:pPr marL="285750" indent="-228600">
              <a:buFont typeface="Arial" panose="020B0604020202020204" pitchFamily="34" charset="0"/>
              <a:buChar char="•"/>
            </a:pPr>
            <a:r>
              <a:rPr lang="en-US" sz="2000"/>
              <a:t>Family system becomes dysfunctional over time due to the presence of addiction</a:t>
            </a:r>
          </a:p>
          <a:p>
            <a:pPr marL="285750" indent="-228600">
              <a:buFont typeface="Arial" panose="020B0604020202020204" pitchFamily="34" charset="0"/>
              <a:buChar char="•"/>
            </a:pPr>
            <a:r>
              <a:rPr lang="en-US" sz="2000"/>
              <a:t>The change is usually gradual enough the other members learn to adapt to their roles without awareness of change taking place</a:t>
            </a:r>
          </a:p>
          <a:p>
            <a:pPr marL="285750" indent="-228600">
              <a:buFont typeface="Arial" panose="020B0604020202020204" pitchFamily="34" charset="0"/>
              <a:buChar char="•"/>
            </a:pPr>
            <a:r>
              <a:rPr lang="en-US" sz="2000"/>
              <a:t>The adaptation perpetuates the disease</a:t>
            </a:r>
          </a:p>
          <a:p>
            <a:pPr indent="-228600">
              <a:buFont typeface="Arial" panose="020B0604020202020204" pitchFamily="34" charset="0"/>
              <a:buChar char="•"/>
            </a:pPr>
            <a:endParaRPr lang="en-US" sz="2000"/>
          </a:p>
        </p:txBody>
      </p:sp>
      <p:pic>
        <p:nvPicPr>
          <p:cNvPr id="3074" name="Picture 2" descr="Family Roles in Addiction - Victory Addiction Recovery Center">
            <a:extLst>
              <a:ext uri="{FF2B5EF4-FFF2-40B4-BE49-F238E27FC236}">
                <a16:creationId xmlns:a16="http://schemas.microsoft.com/office/drawing/2014/main" id="{C6C57940-2034-4C0C-831C-67C29004A34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564"/>
          <a:stretch/>
        </p:blipFill>
        <p:spPr bwMode="auto">
          <a:xfrm>
            <a:off x="5183500" y="1904282"/>
            <a:ext cx="6170299" cy="422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699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9EBD7DF1-EA23-404E-BF83-3206BD15143A}"/>
              </a:ext>
            </a:extLst>
          </p:cNvPr>
          <p:cNvSpPr>
            <a:spLocks noGrp="1"/>
          </p:cNvSpPr>
          <p:nvPr>
            <p:ph type="title"/>
          </p:nvPr>
        </p:nvSpPr>
        <p:spPr>
          <a:xfrm>
            <a:off x="524741" y="620392"/>
            <a:ext cx="3808268" cy="5504688"/>
          </a:xfrm>
        </p:spPr>
        <p:txBody>
          <a:bodyPr vert="horz" lIns="91440" tIns="45720" rIns="91440" bIns="45720" rtlCol="0" anchor="ctr">
            <a:normAutofit/>
          </a:bodyPr>
          <a:lstStyle/>
          <a:p>
            <a:r>
              <a:rPr lang="en-US" sz="6000" kern="1200">
                <a:solidFill>
                  <a:schemeClr val="bg1"/>
                </a:solidFill>
                <a:latin typeface="+mj-lt"/>
                <a:ea typeface="+mj-ea"/>
                <a:cs typeface="+mj-cs"/>
              </a:rPr>
              <a:t>Enabling</a:t>
            </a:r>
          </a:p>
        </p:txBody>
      </p:sp>
      <p:graphicFrame>
        <p:nvGraphicFramePr>
          <p:cNvPr id="15" name="Text Placeholder 12">
            <a:extLst>
              <a:ext uri="{FF2B5EF4-FFF2-40B4-BE49-F238E27FC236}">
                <a16:creationId xmlns:a16="http://schemas.microsoft.com/office/drawing/2014/main" id="{4470161C-012F-40E2-A68E-25558B892FE4}"/>
              </a:ext>
            </a:extLst>
          </p:cNvPr>
          <p:cNvGraphicFramePr/>
          <p:nvPr>
            <p:extLst>
              <p:ext uri="{D42A27DB-BD31-4B8C-83A1-F6EECF244321}">
                <p14:modId xmlns:p14="http://schemas.microsoft.com/office/powerpoint/2010/main" val="387956075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0941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1606BA-6D75-4CE2-B3C6-AD8F72398DB3}"/>
              </a:ext>
            </a:extLst>
          </p:cNvPr>
          <p:cNvSpPr/>
          <p:nvPr/>
        </p:nvSpPr>
        <p:spPr>
          <a:xfrm>
            <a:off x="452487" y="414780"/>
            <a:ext cx="11123628" cy="5909310"/>
          </a:xfrm>
          <a:prstGeom prst="rect">
            <a:avLst/>
          </a:prstGeom>
        </p:spPr>
        <p:txBody>
          <a:bodyPr wrap="square">
            <a:spAutoFit/>
          </a:bodyPr>
          <a:lstStyle/>
          <a:p>
            <a:r>
              <a:rPr lang="en-US" sz="5400" b="1" i="0" dirty="0">
                <a:solidFill>
                  <a:srgbClr val="5C5D5F"/>
                </a:solidFill>
                <a:effectLst/>
                <a:latin typeface="+mj-lt"/>
              </a:rPr>
              <a:t>Myth: "Addiction only happens to certain kinds of people</a:t>
            </a:r>
            <a:r>
              <a:rPr lang="en-US" sz="5400" b="1" dirty="0">
                <a:solidFill>
                  <a:srgbClr val="5C5D5F"/>
                </a:solidFill>
                <a:latin typeface="+mj-lt"/>
              </a:rPr>
              <a:t>”. </a:t>
            </a:r>
          </a:p>
          <a:p>
            <a:r>
              <a:rPr lang="en-US" sz="5400" b="1" dirty="0">
                <a:solidFill>
                  <a:srgbClr val="5C5D5F"/>
                </a:solidFill>
                <a:latin typeface="+mj-lt"/>
              </a:rPr>
              <a:t>______________________________</a:t>
            </a:r>
          </a:p>
          <a:p>
            <a:r>
              <a:rPr lang="en-US" sz="5400" b="1" i="0" dirty="0">
                <a:solidFill>
                  <a:srgbClr val="5C5D5F"/>
                </a:solidFill>
                <a:effectLst/>
                <a:latin typeface="+mj-lt"/>
              </a:rPr>
              <a:t>Fact: Addiction can happen to anyone, no matter their race, upbringing, personality type, or grade point average.</a:t>
            </a:r>
            <a:r>
              <a:rPr lang="en-US" sz="5400" b="0" i="0" dirty="0">
                <a:solidFill>
                  <a:srgbClr val="5C5D5F"/>
                </a:solidFill>
                <a:effectLst/>
                <a:latin typeface="+mj-lt"/>
              </a:rPr>
              <a:t> </a:t>
            </a:r>
          </a:p>
        </p:txBody>
      </p:sp>
    </p:spTree>
    <p:extLst>
      <p:ext uri="{BB962C8B-B14F-4D97-AF65-F5344CB8AC3E}">
        <p14:creationId xmlns:p14="http://schemas.microsoft.com/office/powerpoint/2010/main" val="3497702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76AD3E-E921-4E27-B4DC-470D2AB1059A}"/>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a:t>Enabling</a:t>
            </a:r>
          </a:p>
        </p:txBody>
      </p:sp>
      <p:sp>
        <p:nvSpPr>
          <p:cNvPr id="4" name="Text Placeholder 3">
            <a:extLst>
              <a:ext uri="{FF2B5EF4-FFF2-40B4-BE49-F238E27FC236}">
                <a16:creationId xmlns:a16="http://schemas.microsoft.com/office/drawing/2014/main" id="{064EDE45-45C1-4145-8966-8472CD8EA3B5}"/>
              </a:ext>
            </a:extLst>
          </p:cNvPr>
          <p:cNvSpPr>
            <a:spLocks noGrp="1"/>
          </p:cNvSpPr>
          <p:nvPr>
            <p:ph type="body" sz="half" idx="2"/>
          </p:nvPr>
        </p:nvSpPr>
        <p:spPr>
          <a:xfrm>
            <a:off x="838200" y="1825625"/>
            <a:ext cx="4152774" cy="4303464"/>
          </a:xfrm>
        </p:spPr>
        <p:txBody>
          <a:bodyPr vert="horz" lIns="91440" tIns="45720" rIns="91440" bIns="45720" rtlCol="0">
            <a:normAutofit/>
          </a:bodyPr>
          <a:lstStyle/>
          <a:p>
            <a:pPr indent="-228600">
              <a:buFont typeface="Arial" panose="020B0604020202020204" pitchFamily="34" charset="0"/>
              <a:buChar char="•"/>
            </a:pPr>
            <a:r>
              <a:rPr lang="en-US" sz="2400" dirty="0"/>
              <a:t>Enabling typically has a negative connotation </a:t>
            </a:r>
          </a:p>
          <a:p>
            <a:pPr indent="-228600">
              <a:buFont typeface="Arial" panose="020B0604020202020204" pitchFamily="34" charset="0"/>
              <a:buChar char="•"/>
            </a:pPr>
            <a:r>
              <a:rPr lang="en-US" sz="2400" dirty="0"/>
              <a:t>Enabling takes place in the context of ignorance related to the disease</a:t>
            </a:r>
          </a:p>
          <a:p>
            <a:pPr indent="-228600">
              <a:buFont typeface="Arial" panose="020B0604020202020204" pitchFamily="34" charset="0"/>
              <a:buChar char="•"/>
            </a:pPr>
            <a:r>
              <a:rPr lang="en-US" sz="2400" dirty="0"/>
              <a:t>Enabling is  genuine caring about the addict and the integrity of the family, and the need to cope with a threatening and stressful situation</a:t>
            </a:r>
          </a:p>
          <a:p>
            <a:pPr indent="-228600">
              <a:buFont typeface="Arial" panose="020B0604020202020204" pitchFamily="34" charset="0"/>
              <a:buChar char="•"/>
            </a:pPr>
            <a:endParaRPr lang="en-US" sz="2000" dirty="0"/>
          </a:p>
        </p:txBody>
      </p:sp>
      <p:pic>
        <p:nvPicPr>
          <p:cNvPr id="4098" name="Picture 2" descr="Are You an Enabler and What You Can Do About It">
            <a:extLst>
              <a:ext uri="{FF2B5EF4-FFF2-40B4-BE49-F238E27FC236}">
                <a16:creationId xmlns:a16="http://schemas.microsoft.com/office/drawing/2014/main" id="{11C0C34A-607E-4537-88A7-BE8632B633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1" r="2" b="30255"/>
          <a:stretch/>
        </p:blipFill>
        <p:spPr bwMode="auto">
          <a:xfrm>
            <a:off x="5183500" y="1904282"/>
            <a:ext cx="6170299" cy="422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18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19BB8BE-1351-4D9B-B761-F84A0B5B6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BE9D2F4-0765-4A57-B251-F4D7B221423F}"/>
              </a:ext>
            </a:extLst>
          </p:cNvPr>
          <p:cNvSpPr>
            <a:spLocks noGrp="1"/>
          </p:cNvSpPr>
          <p:nvPr>
            <p:ph type="title"/>
          </p:nvPr>
        </p:nvSpPr>
        <p:spPr>
          <a:xfrm>
            <a:off x="838199" y="573741"/>
            <a:ext cx="3785554" cy="2199341"/>
          </a:xfrm>
        </p:spPr>
        <p:txBody>
          <a:bodyPr vert="horz" lIns="91440" tIns="45720" rIns="91440" bIns="45720" rtlCol="0" anchor="b">
            <a:normAutofit/>
          </a:bodyPr>
          <a:lstStyle/>
          <a:p>
            <a:r>
              <a:rPr lang="en-US" sz="4000" kern="1200" dirty="0">
                <a:solidFill>
                  <a:schemeClr val="tx1"/>
                </a:solidFill>
                <a:latin typeface="+mj-lt"/>
                <a:ea typeface="+mj-ea"/>
                <a:cs typeface="+mj-cs"/>
              </a:rPr>
              <a:t>Can I “fix” the alcoholic/addict in </a:t>
            </a:r>
            <a:r>
              <a:rPr lang="en-US" sz="4000" dirty="0"/>
              <a:t>my </a:t>
            </a:r>
            <a:r>
              <a:rPr lang="en-US" sz="4000" kern="1200" dirty="0">
                <a:solidFill>
                  <a:schemeClr val="tx1"/>
                </a:solidFill>
                <a:latin typeface="+mj-lt"/>
                <a:ea typeface="+mj-ea"/>
                <a:cs typeface="+mj-cs"/>
              </a:rPr>
              <a:t>life?</a:t>
            </a:r>
          </a:p>
        </p:txBody>
      </p:sp>
      <p:sp>
        <p:nvSpPr>
          <p:cNvPr id="10" name="Text Placeholder 9">
            <a:extLst>
              <a:ext uri="{FF2B5EF4-FFF2-40B4-BE49-F238E27FC236}">
                <a16:creationId xmlns:a16="http://schemas.microsoft.com/office/drawing/2014/main" id="{168DAD5F-BEED-4871-9987-E4C1622A58EC}"/>
              </a:ext>
            </a:extLst>
          </p:cNvPr>
          <p:cNvSpPr>
            <a:spLocks noGrp="1"/>
          </p:cNvSpPr>
          <p:nvPr>
            <p:ph type="body" sz="half" idx="2"/>
          </p:nvPr>
        </p:nvSpPr>
        <p:spPr>
          <a:xfrm>
            <a:off x="838199" y="2982260"/>
            <a:ext cx="3748441" cy="3149600"/>
          </a:xfrm>
        </p:spPr>
        <p:txBody>
          <a:bodyPr vert="horz" lIns="91440" tIns="45720" rIns="91440" bIns="45720" rtlCol="0">
            <a:normAutofit/>
          </a:bodyPr>
          <a:lstStyle/>
          <a:p>
            <a:pPr indent="-228600">
              <a:buFont typeface="Arial" panose="020B0604020202020204" pitchFamily="34" charset="0"/>
              <a:buChar char="•"/>
            </a:pPr>
            <a:r>
              <a:rPr lang="en-US" sz="1900"/>
              <a:t>Over time, families and friends try almost anything to help the addict</a:t>
            </a:r>
          </a:p>
          <a:p>
            <a:pPr indent="-228600">
              <a:buFont typeface="Arial" panose="020B0604020202020204" pitchFamily="34" charset="0"/>
              <a:buChar char="•"/>
            </a:pPr>
            <a:r>
              <a:rPr lang="en-US" sz="1900"/>
              <a:t>Energy is invested in trying to control or “fix” the alcoholic and/or addict</a:t>
            </a:r>
          </a:p>
          <a:p>
            <a:pPr indent="-228600">
              <a:buFont typeface="Arial" panose="020B0604020202020204" pitchFamily="34" charset="0"/>
              <a:buChar char="•"/>
            </a:pPr>
            <a:r>
              <a:rPr lang="en-US" sz="1900"/>
              <a:t>Addiction cannot be cured, or fixed by these attempts </a:t>
            </a:r>
          </a:p>
          <a:p>
            <a:pPr indent="-228600">
              <a:buFont typeface="Arial" panose="020B0604020202020204" pitchFamily="34" charset="0"/>
              <a:buChar char="•"/>
            </a:pPr>
            <a:r>
              <a:rPr lang="en-US" sz="1900"/>
              <a:t>A sense of learned helplessness develops</a:t>
            </a:r>
          </a:p>
          <a:p>
            <a:pPr indent="-228600">
              <a:buFont typeface="Arial" panose="020B0604020202020204" pitchFamily="34" charset="0"/>
              <a:buChar char="•"/>
            </a:pPr>
            <a:endParaRPr lang="en-US" sz="1900"/>
          </a:p>
        </p:txBody>
      </p:sp>
      <p:pic>
        <p:nvPicPr>
          <p:cNvPr id="5122" name="Picture 2" descr="Is an Addict Ever Cured? This is How the Disease of Addiction Works">
            <a:extLst>
              <a:ext uri="{FF2B5EF4-FFF2-40B4-BE49-F238E27FC236}">
                <a16:creationId xmlns:a16="http://schemas.microsoft.com/office/drawing/2014/main" id="{F606840E-89E6-4872-9921-40E404E85E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91801" y="1692007"/>
            <a:ext cx="6362000" cy="347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573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3AF918D-DA1F-448E-B905-196FB4DA1A77}"/>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sz="4400">
                <a:solidFill>
                  <a:schemeClr val="bg1"/>
                </a:solidFill>
              </a:rPr>
              <a:t>Failed attempts</a:t>
            </a:r>
          </a:p>
        </p:txBody>
      </p:sp>
      <p:pic>
        <p:nvPicPr>
          <p:cNvPr id="6146" name="Picture 2" descr="The Irrationality of Alcoholics Anonymous - The Atlantic">
            <a:extLst>
              <a:ext uri="{FF2B5EF4-FFF2-40B4-BE49-F238E27FC236}">
                <a16:creationId xmlns:a16="http://schemas.microsoft.com/office/drawing/2014/main" id="{D690E72F-76F6-4909-9366-AD2912EDBE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1" r="4027" b="1"/>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3AA3CE9F-6F8A-484E-AC86-5C057B378EF5}"/>
              </a:ext>
            </a:extLst>
          </p:cNvPr>
          <p:cNvSpPr>
            <a:spLocks noGrp="1"/>
          </p:cNvSpPr>
          <p:nvPr>
            <p:ph type="body" sz="half" idx="2"/>
          </p:nvPr>
        </p:nvSpPr>
        <p:spPr>
          <a:xfrm>
            <a:off x="7546848" y="2516777"/>
            <a:ext cx="3803904" cy="3660185"/>
          </a:xfrm>
        </p:spPr>
        <p:txBody>
          <a:bodyPr vert="horz" lIns="91440" tIns="45720" rIns="91440" bIns="45720" rtlCol="0" anchor="ctr">
            <a:normAutofit/>
          </a:bodyPr>
          <a:lstStyle/>
          <a:p>
            <a:pPr indent="-228600">
              <a:buFont typeface="Arial" panose="020B0604020202020204" pitchFamily="34" charset="0"/>
              <a:buChar char="•"/>
            </a:pPr>
            <a:r>
              <a:rPr lang="en-US" sz="2200" dirty="0"/>
              <a:t>Failed attempts to make the situation better can be frustrating and confusing</a:t>
            </a:r>
          </a:p>
          <a:p>
            <a:pPr indent="-228600">
              <a:buFont typeface="Arial" panose="020B0604020202020204" pitchFamily="34" charset="0"/>
              <a:buChar char="•"/>
            </a:pPr>
            <a:r>
              <a:rPr lang="en-US" sz="2200" dirty="0"/>
              <a:t>Anger and resentments continue to build</a:t>
            </a:r>
          </a:p>
          <a:p>
            <a:pPr indent="-228600">
              <a:buFont typeface="Arial" panose="020B0604020202020204" pitchFamily="34" charset="0"/>
              <a:buChar char="•"/>
            </a:pPr>
            <a:r>
              <a:rPr lang="en-US" sz="2200" dirty="0"/>
              <a:t>Everyone affected by addiction fabricates lies to protect themselves, but which in the end actually perpetuates the disease</a:t>
            </a:r>
          </a:p>
          <a:p>
            <a:pPr indent="-228600">
              <a:buFont typeface="Arial" panose="020B0604020202020204" pitchFamily="34" charset="0"/>
              <a:buChar char="•"/>
            </a:pPr>
            <a:endParaRPr lang="en-US" sz="2200" dirty="0"/>
          </a:p>
          <a:p>
            <a:pPr indent="-228600">
              <a:buFont typeface="Arial" panose="020B0604020202020204" pitchFamily="34" charset="0"/>
              <a:buChar char="•"/>
            </a:pPr>
            <a:endParaRPr lang="en-US" sz="2200" dirty="0"/>
          </a:p>
        </p:txBody>
      </p:sp>
    </p:spTree>
    <p:extLst>
      <p:ext uri="{BB962C8B-B14F-4D97-AF65-F5344CB8AC3E}">
        <p14:creationId xmlns:p14="http://schemas.microsoft.com/office/powerpoint/2010/main" val="331829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7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374A4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ACC3B4B-5DD0-455F-8A93-90FF379866AB}"/>
              </a:ext>
            </a:extLst>
          </p:cNvPr>
          <p:cNvSpPr>
            <a:spLocks noGrp="1"/>
          </p:cNvSpPr>
          <p:nvPr>
            <p:ph type="title"/>
          </p:nvPr>
        </p:nvSpPr>
        <p:spPr>
          <a:xfrm>
            <a:off x="731520" y="731520"/>
            <a:ext cx="6089904" cy="1426464"/>
          </a:xfrm>
        </p:spPr>
        <p:txBody>
          <a:bodyPr vert="horz" lIns="91440" tIns="45720" rIns="91440" bIns="45720" rtlCol="0" anchor="ctr">
            <a:normAutofit/>
          </a:bodyPr>
          <a:lstStyle/>
          <a:p>
            <a:r>
              <a:rPr lang="en-US" sz="4400" dirty="0">
                <a:solidFill>
                  <a:srgbClr val="FFFFFF"/>
                </a:solidFill>
              </a:rPr>
              <a:t>Effects on others</a:t>
            </a:r>
          </a:p>
        </p:txBody>
      </p:sp>
      <p:sp>
        <p:nvSpPr>
          <p:cNvPr id="6149" name="Rectangle 7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9A9D4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23675A0-D140-449E-8D58-407E6F1E85FE}"/>
              </a:ext>
            </a:extLst>
          </p:cNvPr>
          <p:cNvSpPr>
            <a:spLocks noGrp="1"/>
          </p:cNvSpPr>
          <p:nvPr>
            <p:ph type="body" sz="half" idx="2"/>
          </p:nvPr>
        </p:nvSpPr>
        <p:spPr>
          <a:xfrm>
            <a:off x="789456" y="2798385"/>
            <a:ext cx="6031967" cy="3283260"/>
          </a:xfrm>
        </p:spPr>
        <p:txBody>
          <a:bodyPr vert="horz" lIns="91440" tIns="45720" rIns="91440" bIns="45720" rtlCol="0" anchor="ctr">
            <a:normAutofit/>
          </a:bodyPr>
          <a:lstStyle/>
          <a:p>
            <a:pPr indent="-228600">
              <a:buFont typeface="Arial" panose="020B0604020202020204" pitchFamily="34" charset="0"/>
              <a:buChar char="•"/>
            </a:pPr>
            <a:r>
              <a:rPr lang="en-US" sz="2000" b="1" dirty="0"/>
              <a:t>Neighbors, friends, and coworkers also experience the effects of substance abuse because a person who abuses substances often is unreliable. </a:t>
            </a:r>
          </a:p>
          <a:p>
            <a:pPr indent="-228600">
              <a:buFont typeface="Arial" panose="020B0604020202020204" pitchFamily="34" charset="0"/>
              <a:buChar char="•"/>
            </a:pPr>
            <a:r>
              <a:rPr lang="en-US" sz="2000" b="1" dirty="0"/>
              <a:t>Friends may be asked to help financially or in other ways. </a:t>
            </a:r>
          </a:p>
          <a:p>
            <a:pPr indent="-228600">
              <a:buFont typeface="Arial" panose="020B0604020202020204" pitchFamily="34" charset="0"/>
              <a:buChar char="•"/>
            </a:pPr>
            <a:r>
              <a:rPr lang="en-US" sz="2000" b="1" dirty="0"/>
              <a:t>Coworkers may be forced to compensate for decreased productivity or carry a disproportionate share of the workload. </a:t>
            </a:r>
          </a:p>
          <a:p>
            <a:pPr indent="-228600">
              <a:buFont typeface="Arial" panose="020B0604020202020204" pitchFamily="34" charset="0"/>
              <a:buChar char="•"/>
            </a:pPr>
            <a:r>
              <a:rPr lang="en-US" sz="2000" b="1" dirty="0"/>
              <a:t>As a consequence, they may resent the person abusing substances.</a:t>
            </a:r>
          </a:p>
        </p:txBody>
      </p:sp>
      <p:pic>
        <p:nvPicPr>
          <p:cNvPr id="6146" name="Picture 2" descr="Collateral Damage - How Drug Addiction Affects Families and Friends">
            <a:extLst>
              <a:ext uri="{FF2B5EF4-FFF2-40B4-BE49-F238E27FC236}">
                <a16:creationId xmlns:a16="http://schemas.microsoft.com/office/drawing/2014/main" id="{2CFE662D-64F0-4AB9-8606-FE08CE313116}"/>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838" b="1537"/>
          <a:stretch/>
        </p:blipFill>
        <p:spPr bwMode="auto">
          <a:xfrm>
            <a:off x="7277100" y="2480954"/>
            <a:ext cx="4455979" cy="391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372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976519-FBD0-4449-B4DC-D2D67064524F}"/>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b="1" kern="1200">
                <a:solidFill>
                  <a:schemeClr val="tx1"/>
                </a:solidFill>
                <a:latin typeface="+mj-lt"/>
                <a:ea typeface="+mj-ea"/>
                <a:cs typeface="+mj-cs"/>
              </a:rPr>
              <a:t>Effects on others </a:t>
            </a:r>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BC3ACF2-7751-428D-A2F5-7EB7A11CAF7C}"/>
              </a:ext>
            </a:extLst>
          </p:cNvPr>
          <p:cNvSpPr>
            <a:spLocks noGrp="1"/>
          </p:cNvSpPr>
          <p:nvPr>
            <p:ph type="body" sz="half" idx="2"/>
          </p:nvPr>
        </p:nvSpPr>
        <p:spPr>
          <a:xfrm>
            <a:off x="630936" y="2660904"/>
            <a:ext cx="4818888" cy="3547872"/>
          </a:xfrm>
        </p:spPr>
        <p:txBody>
          <a:bodyPr vert="horz" lIns="91440" tIns="45720" rIns="91440" bIns="45720" rtlCol="0" anchor="t">
            <a:normAutofit/>
          </a:bodyPr>
          <a:lstStyle/>
          <a:p>
            <a:pPr indent="-228600">
              <a:buFont typeface="Arial" panose="020B0604020202020204" pitchFamily="34" charset="0"/>
              <a:buChar char="•"/>
            </a:pPr>
            <a:r>
              <a:rPr lang="en-US" sz="2400" dirty="0"/>
              <a:t>People who abuse substances are likely to find themselves increasingly isolated from their families. Often they prefer associating with others who abuse substances or participate in some other form of antisocial activity. These associates support and reinforce each other’s behavior.</a:t>
            </a:r>
          </a:p>
        </p:txBody>
      </p:sp>
      <p:pic>
        <p:nvPicPr>
          <p:cNvPr id="7170" name="Picture 2" descr="Addiction Is 'A Disease Of Isolation' — So Pandemic Puts Recovery At Risk |  Kaiser Health News">
            <a:extLst>
              <a:ext uri="{FF2B5EF4-FFF2-40B4-BE49-F238E27FC236}">
                <a16:creationId xmlns:a16="http://schemas.microsoft.com/office/drawing/2014/main" id="{966A2521-112A-4178-B3C4-1FF65BDBDFE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862" r="7862"/>
          <a:stretch>
            <a:fillRect/>
          </a:stretch>
        </p:blipFill>
        <p:spPr bwMode="auto">
          <a:xfrm>
            <a:off x="6099048" y="1273763"/>
            <a:ext cx="5458968" cy="431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231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879F9B-9417-4FDF-BC82-CA485ABAAE7D}"/>
              </a:ext>
            </a:extLst>
          </p:cNvPr>
          <p:cNvSpPr>
            <a:spLocks noGrp="1"/>
          </p:cNvSpPr>
          <p:nvPr>
            <p:ph type="title"/>
          </p:nvPr>
        </p:nvSpPr>
        <p:spPr/>
        <p:txBody>
          <a:bodyPr>
            <a:normAutofit/>
          </a:bodyPr>
          <a:lstStyle/>
          <a:p>
            <a:r>
              <a:rPr lang="en-US" b="1" dirty="0"/>
              <a:t> </a:t>
            </a:r>
            <a:r>
              <a:rPr lang="en-US" sz="2700" b="1" dirty="0"/>
              <a:t>Patterns of interaction found in a family where one or more of the parents or children are likely to be abusing alcohol or illicit drugs:</a:t>
            </a:r>
          </a:p>
        </p:txBody>
      </p:sp>
      <p:sp>
        <p:nvSpPr>
          <p:cNvPr id="13" name="Content Placeholder 12">
            <a:extLst>
              <a:ext uri="{FF2B5EF4-FFF2-40B4-BE49-F238E27FC236}">
                <a16:creationId xmlns:a16="http://schemas.microsoft.com/office/drawing/2014/main" id="{3BD421AC-3806-4A8A-801E-8C7ECEC4E60B}"/>
              </a:ext>
            </a:extLst>
          </p:cNvPr>
          <p:cNvSpPr>
            <a:spLocks noGrp="1"/>
          </p:cNvSpPr>
          <p:nvPr>
            <p:ph sz="half" idx="1"/>
          </p:nvPr>
        </p:nvSpPr>
        <p:spPr>
          <a:solidFill>
            <a:schemeClr val="bg1">
              <a:lumMod val="85000"/>
            </a:schemeClr>
          </a:solidFill>
        </p:spPr>
        <p:txBody>
          <a:bodyPr>
            <a:normAutofit fontScale="77500" lnSpcReduction="20000"/>
          </a:bodyPr>
          <a:lstStyle/>
          <a:p>
            <a:r>
              <a:rPr lang="en-US" i="1" dirty="0"/>
              <a:t>Negativism</a:t>
            </a:r>
            <a:r>
              <a:rPr lang="en-US" dirty="0"/>
              <a:t>. Any communication that occurs among family members is negative, taking the form of complaints, criticism, and other expressions of displeasure. The overall mood of the household is decidedly downbeat, and positive behavior is ignored. In such families, the only way to get attention or enliven the situation is to create a crisis. This negativity may serve to reinforce the substance abuse.</a:t>
            </a:r>
          </a:p>
          <a:p>
            <a:r>
              <a:rPr lang="en-US" i="1" dirty="0"/>
              <a:t>Parental denial</a:t>
            </a:r>
            <a:r>
              <a:rPr lang="en-US" dirty="0"/>
              <a:t>. Despite obvious warning signs, the parental stance is: (1) “What drug/alcohol problem? We don’t see any drug problem!” or (2) after authorities intervene: “You are wrong! My child does not have a drug problem!”</a:t>
            </a:r>
          </a:p>
          <a:p>
            <a:endParaRPr lang="en-US" dirty="0"/>
          </a:p>
        </p:txBody>
      </p:sp>
      <p:sp>
        <p:nvSpPr>
          <p:cNvPr id="14" name="Content Placeholder 13">
            <a:extLst>
              <a:ext uri="{FF2B5EF4-FFF2-40B4-BE49-F238E27FC236}">
                <a16:creationId xmlns:a16="http://schemas.microsoft.com/office/drawing/2014/main" id="{9CFEB3F4-6881-443D-8551-E89ACCCE0865}"/>
              </a:ext>
            </a:extLst>
          </p:cNvPr>
          <p:cNvSpPr>
            <a:spLocks noGrp="1"/>
          </p:cNvSpPr>
          <p:nvPr>
            <p:ph sz="half" idx="2"/>
          </p:nvPr>
        </p:nvSpPr>
        <p:spPr>
          <a:solidFill>
            <a:schemeClr val="bg1">
              <a:lumMod val="85000"/>
            </a:schemeClr>
          </a:solidFill>
        </p:spPr>
        <p:txBody>
          <a:bodyPr>
            <a:normAutofit fontScale="77500" lnSpcReduction="20000"/>
          </a:bodyPr>
          <a:lstStyle/>
          <a:p>
            <a:r>
              <a:rPr lang="en-US" i="1" dirty="0"/>
              <a:t>Parental inconsistency</a:t>
            </a:r>
            <a:r>
              <a:rPr lang="en-US" dirty="0"/>
              <a:t>. Rule setting is erratic, enforcement is inconsistent, and family structure is inadequate. Children are confused because they cannot figure out the boundaries of right and wrong. As a result, they may behave badly in the hope of getting their parents to set clearly defined boundaries. Without known limits, children cannot predict parental responses and adjust their behavior accordingly. These inconsistencies tend to be present regardless of whether the person abusing substances is a parent or child and they create a sense of confusion—a key factor—in the children.</a:t>
            </a:r>
          </a:p>
          <a:p>
            <a:endParaRPr lang="en-US" dirty="0"/>
          </a:p>
        </p:txBody>
      </p:sp>
    </p:spTree>
    <p:extLst>
      <p:ext uri="{BB962C8B-B14F-4D97-AF65-F5344CB8AC3E}">
        <p14:creationId xmlns:p14="http://schemas.microsoft.com/office/powerpoint/2010/main" val="3151279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6F3591-7D47-4F3E-8D39-F30A2098617A}"/>
              </a:ext>
            </a:extLst>
          </p:cNvPr>
          <p:cNvSpPr>
            <a:spLocks noGrp="1"/>
          </p:cNvSpPr>
          <p:nvPr>
            <p:ph type="title"/>
          </p:nvPr>
        </p:nvSpPr>
        <p:spPr/>
        <p:txBody>
          <a:bodyPr/>
          <a:lstStyle/>
          <a:p>
            <a:r>
              <a:rPr lang="en-US" dirty="0"/>
              <a:t>Patterns of interaction continued: </a:t>
            </a:r>
          </a:p>
        </p:txBody>
      </p:sp>
      <p:pic>
        <p:nvPicPr>
          <p:cNvPr id="8196" name="Picture 4" descr="Addiction and Family: The Roles Everyone Plays | JourneyPure Emerald Coast">
            <a:extLst>
              <a:ext uri="{FF2B5EF4-FFF2-40B4-BE49-F238E27FC236}">
                <a16:creationId xmlns:a16="http://schemas.microsoft.com/office/drawing/2014/main" id="{24CC7B36-45B4-4859-8616-B6C9D2DCFDA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14375" y="4429125"/>
            <a:ext cx="4243387" cy="164306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ED1BB386-2CBF-4394-8876-82158F468E4E}"/>
              </a:ext>
            </a:extLst>
          </p:cNvPr>
          <p:cNvSpPr>
            <a:spLocks noGrp="1"/>
          </p:cNvSpPr>
          <p:nvPr>
            <p:ph sz="half" idx="2"/>
          </p:nvPr>
        </p:nvSpPr>
        <p:spPr/>
        <p:txBody>
          <a:bodyPr>
            <a:normAutofit fontScale="77500" lnSpcReduction="20000"/>
          </a:bodyPr>
          <a:lstStyle/>
          <a:p>
            <a:r>
              <a:rPr lang="en-US" i="1" dirty="0"/>
              <a:t>Unrealistic parental expectations</a:t>
            </a:r>
            <a:r>
              <a:rPr lang="en-US" dirty="0"/>
              <a:t>. If parental expectations are unrealistic, children can excuse themselves from all future expectations by saying, in essence, “You can’t expect anything of me—I’m just a pothead/speed freak/junkie.” Alternatively, they may work obsessively to overachieve, all the while feeling that no matter what they do it is never good enough, or they may joke and clown to deflect the pain or may withdraw to side‐step the pain. If expectations are too low, and children are told throughout youth that they will certainly fail, they tend to conform their behavior to their parents’ predictions, unless meaningful adults intervene with healthy, positive, and supportive messages.</a:t>
            </a:r>
          </a:p>
          <a:p>
            <a:endParaRPr lang="en-US" dirty="0"/>
          </a:p>
        </p:txBody>
      </p:sp>
      <p:sp>
        <p:nvSpPr>
          <p:cNvPr id="10" name="Text Placeholder 9">
            <a:extLst>
              <a:ext uri="{FF2B5EF4-FFF2-40B4-BE49-F238E27FC236}">
                <a16:creationId xmlns:a16="http://schemas.microsoft.com/office/drawing/2014/main" id="{05D3C6B1-07F4-4D05-BABD-90F30DE1A534}"/>
              </a:ext>
            </a:extLst>
          </p:cNvPr>
          <p:cNvSpPr>
            <a:spLocks noGrp="1"/>
          </p:cNvSpPr>
          <p:nvPr>
            <p:ph type="body" idx="4294967295"/>
          </p:nvPr>
        </p:nvSpPr>
        <p:spPr>
          <a:xfrm>
            <a:off x="328613" y="1825625"/>
            <a:ext cx="5691187" cy="2389188"/>
          </a:xfrm>
        </p:spPr>
        <p:txBody>
          <a:bodyPr>
            <a:normAutofit fontScale="77500" lnSpcReduction="20000"/>
          </a:bodyPr>
          <a:lstStyle/>
          <a:p>
            <a:r>
              <a:rPr lang="en-US" sz="2900" b="0" i="1" dirty="0"/>
              <a:t>Miscarried expression of anger</a:t>
            </a:r>
            <a:r>
              <a:rPr lang="en-US" sz="2900" b="0" dirty="0"/>
              <a:t>. Children or parents who resent their emotionally deprived home and are afraid to express their outrage use drug abuse as one way to manage their repressed anger.</a:t>
            </a:r>
          </a:p>
          <a:p>
            <a:r>
              <a:rPr lang="en-US" sz="2900" b="0" i="1" dirty="0"/>
              <a:t>Self‐medication</a:t>
            </a:r>
            <a:r>
              <a:rPr lang="en-US" sz="2900" b="0" dirty="0"/>
              <a:t>. Either a parent or child will use drugs or alcohol to cope with intolerable thoughts or feelings, such as severe anxiety or depression.</a:t>
            </a:r>
          </a:p>
          <a:p>
            <a:endParaRPr lang="en-US" dirty="0"/>
          </a:p>
        </p:txBody>
      </p:sp>
    </p:spTree>
    <p:extLst>
      <p:ext uri="{BB962C8B-B14F-4D97-AF65-F5344CB8AC3E}">
        <p14:creationId xmlns:p14="http://schemas.microsoft.com/office/powerpoint/2010/main" val="1105869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6 Dysfunctional Family Roles People Take without Even Knowing - Learning  Mind">
            <a:extLst>
              <a:ext uri="{FF2B5EF4-FFF2-40B4-BE49-F238E27FC236}">
                <a16:creationId xmlns:a16="http://schemas.microsoft.com/office/drawing/2014/main" id="{36951F74-D5CA-4EEF-8859-D6C5557037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3277" y="643466"/>
            <a:ext cx="8505445"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02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0E3074-E653-42A5-B5F8-859B8F840046}"/>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Role #1: </a:t>
            </a:r>
            <a:br>
              <a:rPr lang="en-US" sz="5000" kern="1200">
                <a:solidFill>
                  <a:schemeClr val="tx1"/>
                </a:solidFill>
                <a:latin typeface="+mj-lt"/>
                <a:ea typeface="+mj-ea"/>
                <a:cs typeface="+mj-cs"/>
              </a:rPr>
            </a:br>
            <a:r>
              <a:rPr lang="en-US" sz="5000" kern="1200">
                <a:solidFill>
                  <a:schemeClr val="tx1"/>
                </a:solidFill>
                <a:latin typeface="+mj-lt"/>
                <a:ea typeface="+mj-ea"/>
                <a:cs typeface="+mj-cs"/>
              </a:rPr>
              <a:t>The Addicted</a:t>
            </a:r>
          </a:p>
        </p:txBody>
      </p:sp>
      <p:sp>
        <p:nvSpPr>
          <p:cNvPr id="7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5EE163A-85B3-4D94-825D-64210481D15A}"/>
              </a:ext>
            </a:extLst>
          </p:cNvPr>
          <p:cNvSpPr>
            <a:spLocks noGrp="1"/>
          </p:cNvSpPr>
          <p:nvPr>
            <p:ph type="body" sz="half" idx="2"/>
          </p:nvPr>
        </p:nvSpPr>
        <p:spPr>
          <a:xfrm>
            <a:off x="630936" y="2660904"/>
            <a:ext cx="4818888" cy="3547872"/>
          </a:xfrm>
        </p:spPr>
        <p:txBody>
          <a:bodyPr vert="horz" lIns="91440" tIns="45720" rIns="91440" bIns="45720" rtlCol="0" anchor="t">
            <a:normAutofit/>
          </a:bodyPr>
          <a:lstStyle/>
          <a:p>
            <a:pPr indent="-228600">
              <a:buFont typeface="Arial" panose="020B0604020202020204" pitchFamily="34" charset="0"/>
              <a:buChar char="•"/>
            </a:pPr>
            <a:r>
              <a:rPr lang="en-US" sz="2000" b="1"/>
              <a:t>People</a:t>
            </a:r>
            <a:r>
              <a:rPr lang="en-US" sz="2000"/>
              <a:t> </a:t>
            </a:r>
            <a:r>
              <a:rPr lang="en-US" sz="2000">
                <a:hlinkClick r:id="rId2"/>
              </a:rPr>
              <a:t>struggling with substance abuse</a:t>
            </a:r>
            <a:r>
              <a:rPr lang="en-US" sz="2000"/>
              <a:t> live in a constant state of chaos. Alcohol becomes the primary way to cope with problems and difficult feelings, and in turn, he or she will stop at nothing to supply this need. As a result, they burn bridges, lie, and manipulate those around them. They isolate and angrily blame others for their problems. It comes as no surprise that their actions create negative effects for the entire family; they can’t seem to focus on anything other than the next drink.</a:t>
            </a:r>
          </a:p>
          <a:p>
            <a:pPr indent="-228600">
              <a:buFont typeface="Arial" panose="020B0604020202020204" pitchFamily="34" charset="0"/>
              <a:buChar char="•"/>
            </a:pPr>
            <a:endParaRPr lang="en-US" sz="2000"/>
          </a:p>
        </p:txBody>
      </p:sp>
      <p:pic>
        <p:nvPicPr>
          <p:cNvPr id="9218" name="Picture 2" descr="6 Warning Signs of Alcoholism | Michael's House Treatment Centers">
            <a:extLst>
              <a:ext uri="{FF2B5EF4-FFF2-40B4-BE49-F238E27FC236}">
                <a16:creationId xmlns:a16="http://schemas.microsoft.com/office/drawing/2014/main" id="{8D6CB736-99D5-4845-82C4-EFA382F83FE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9048" y="699516"/>
            <a:ext cx="5458968" cy="545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475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AB8387-C40D-4AC1-B96C-55DAF3AF9202}"/>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000" kern="1200">
                <a:solidFill>
                  <a:schemeClr val="tx1"/>
                </a:solidFill>
                <a:latin typeface="+mj-lt"/>
                <a:ea typeface="+mj-ea"/>
                <a:cs typeface="+mj-cs"/>
              </a:rPr>
              <a:t>Role #2: </a:t>
            </a:r>
            <a:br>
              <a:rPr lang="en-US" sz="5000" kern="1200">
                <a:solidFill>
                  <a:schemeClr val="tx1"/>
                </a:solidFill>
                <a:latin typeface="+mj-lt"/>
                <a:ea typeface="+mj-ea"/>
                <a:cs typeface="+mj-cs"/>
              </a:rPr>
            </a:br>
            <a:r>
              <a:rPr lang="en-US" sz="5000" kern="1200">
                <a:solidFill>
                  <a:schemeClr val="tx1"/>
                </a:solidFill>
                <a:latin typeface="+mj-lt"/>
                <a:ea typeface="+mj-ea"/>
                <a:cs typeface="+mj-cs"/>
              </a:rPr>
              <a:t>The Enabler</a:t>
            </a:r>
          </a:p>
        </p:txBody>
      </p:sp>
      <p:sp>
        <p:nvSpPr>
          <p:cNvPr id="7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4ADCBD5E-FE6B-44F7-9F66-23E06F0E1170}"/>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1700"/>
              <a:t>Deny, deny, deny – this is an enabler’s M.O. The goal of this role is to smooth things over within the family. In order to “protect” the family, enablers convince themselves that alcohol isn’t a problem and, in order to make light of a serious situation, they make excuses for their loved one’s behavior. While </a:t>
            </a:r>
            <a:r>
              <a:rPr lang="en-US" sz="1700">
                <a:hlinkClick r:id="rId2"/>
              </a:rPr>
              <a:t>the enabler</a:t>
            </a:r>
            <a:r>
              <a:rPr lang="en-US" sz="1700"/>
              <a:t> is most often a spouse, this role can also be taken on by a child.</a:t>
            </a:r>
          </a:p>
        </p:txBody>
      </p:sp>
      <p:pic>
        <p:nvPicPr>
          <p:cNvPr id="10242" name="Picture 2" descr="Addiction is a Family Affair: How It Affects Your Family">
            <a:extLst>
              <a:ext uri="{FF2B5EF4-FFF2-40B4-BE49-F238E27FC236}">
                <a16:creationId xmlns:a16="http://schemas.microsoft.com/office/drawing/2014/main" id="{1F19C65F-2135-4DB4-962D-638DFE8FF90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654296" y="1257865"/>
            <a:ext cx="6903720" cy="434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63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FB88347-67BC-42E6-8B33-9C51040E2D3C}"/>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b="1" kern="1200" dirty="0">
                <a:solidFill>
                  <a:schemeClr val="tx1"/>
                </a:solidFill>
                <a:latin typeface="+mj-lt"/>
                <a:ea typeface="+mj-ea"/>
                <a:cs typeface="+mj-cs"/>
              </a:rPr>
              <a:t>Truth</a:t>
            </a:r>
          </a:p>
        </p:txBody>
      </p:sp>
      <p:sp>
        <p:nvSpPr>
          <p:cNvPr id="79"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2730BA8A-D21D-4121-A590-4AACCC2FE32F}"/>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a:r>
              <a:rPr lang="en-US" sz="2200"/>
              <a:t>There are genetic, social, and psychological risk factors that can put some people at greater risk—but addiction has nothing to do with a person’s character.</a:t>
            </a:r>
          </a:p>
        </p:txBody>
      </p:sp>
      <p:pic>
        <p:nvPicPr>
          <p:cNvPr id="2056" name="Picture 8" descr="Factors Leading To Addiction Stock Illustration - Illustration of gender,  concept: 153378863">
            <a:extLst>
              <a:ext uri="{FF2B5EF4-FFF2-40B4-BE49-F238E27FC236}">
                <a16:creationId xmlns:a16="http://schemas.microsoft.com/office/drawing/2014/main" id="{A8DF418A-0071-47AA-8900-F8A6B814A5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662796"/>
            <a:ext cx="5458968" cy="553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826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A17776-7814-4F85-A4CA-9C94A43DA8BD}"/>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5400" kern="1200">
                <a:solidFill>
                  <a:schemeClr val="tx1"/>
                </a:solidFill>
                <a:latin typeface="+mj-lt"/>
                <a:ea typeface="+mj-ea"/>
                <a:cs typeface="+mj-cs"/>
              </a:rPr>
              <a:t>Role #3:</a:t>
            </a:r>
            <a:br>
              <a:rPr lang="en-US" sz="5400" kern="1200">
                <a:solidFill>
                  <a:schemeClr val="tx1"/>
                </a:solidFill>
                <a:latin typeface="+mj-lt"/>
                <a:ea typeface="+mj-ea"/>
                <a:cs typeface="+mj-cs"/>
              </a:rPr>
            </a:br>
            <a:r>
              <a:rPr lang="en-US" sz="5400" kern="1200">
                <a:solidFill>
                  <a:schemeClr val="tx1"/>
                </a:solidFill>
                <a:latin typeface="+mj-lt"/>
                <a:ea typeface="+mj-ea"/>
                <a:cs typeface="+mj-cs"/>
              </a:rPr>
              <a:t>The Hero</a:t>
            </a:r>
          </a:p>
        </p:txBody>
      </p:sp>
      <p:sp>
        <p:nvSpPr>
          <p:cNvPr id="139"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Substance Use Disorders &amp; The Family">
            <a:extLst>
              <a:ext uri="{FF2B5EF4-FFF2-40B4-BE49-F238E27FC236}">
                <a16:creationId xmlns:a16="http://schemas.microsoft.com/office/drawing/2014/main" id="{ABD25619-EFFC-421B-B1A7-9B09713F33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54296" y="657271"/>
            <a:ext cx="6894576" cy="386096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9C0B0E8E-0643-42A9-A47C-0BF73C07A878}"/>
              </a:ext>
            </a:extLst>
          </p:cNvPr>
          <p:cNvSpPr>
            <a:spLocks noGrp="1"/>
          </p:cNvSpPr>
          <p:nvPr>
            <p:ph type="body" sz="half" idx="2"/>
          </p:nvPr>
        </p:nvSpPr>
        <p:spPr>
          <a:xfrm>
            <a:off x="4654296" y="4798577"/>
            <a:ext cx="6894576" cy="1428487"/>
          </a:xfrm>
        </p:spPr>
        <p:txBody>
          <a:bodyPr vert="horz" lIns="91440" tIns="45720" rIns="91440" bIns="45720" rtlCol="0" anchor="t">
            <a:normAutofit/>
          </a:bodyPr>
          <a:lstStyle/>
          <a:p>
            <a:pPr indent="-228600">
              <a:buFont typeface="Arial" panose="020B0604020202020204" pitchFamily="34" charset="0"/>
              <a:buChar char="•"/>
            </a:pPr>
            <a:r>
              <a:rPr lang="en-US" sz="1500"/>
              <a:t>The family hero is your typical Type A personality: a hard-working, overachieving perfectionist. Through his or her own achievements, the hero tries to bring the family together and create a sense of normalcy. This role is usually taken on by the eldest child, as they seek to give hope to the rest of the family. Unfortunately, a driving need to “do everything right” tends to put an extreme amount of pressure on the hero, leaving them highly anxious and susceptible to stress-related illnesses later in life.</a:t>
            </a:r>
          </a:p>
        </p:txBody>
      </p:sp>
    </p:spTree>
    <p:extLst>
      <p:ext uri="{BB962C8B-B14F-4D97-AF65-F5344CB8AC3E}">
        <p14:creationId xmlns:p14="http://schemas.microsoft.com/office/powerpoint/2010/main" val="2545616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2"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644E6-0223-458F-B9DC-F31FCA6A8E8B}"/>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Role #4:</a:t>
            </a:r>
            <a:br>
              <a:rPr lang="en-US" sz="5000" kern="1200">
                <a:solidFill>
                  <a:schemeClr val="tx1"/>
                </a:solidFill>
                <a:latin typeface="+mj-lt"/>
                <a:ea typeface="+mj-ea"/>
                <a:cs typeface="+mj-cs"/>
              </a:rPr>
            </a:br>
            <a:r>
              <a:rPr lang="en-US" sz="5000" kern="1200">
                <a:solidFill>
                  <a:schemeClr val="tx1"/>
                </a:solidFill>
                <a:latin typeface="+mj-lt"/>
                <a:ea typeface="+mj-ea"/>
                <a:cs typeface="+mj-cs"/>
              </a:rPr>
              <a:t>The Scapegoat</a:t>
            </a:r>
          </a:p>
        </p:txBody>
      </p:sp>
      <p:sp>
        <p:nvSpPr>
          <p:cNvPr id="1229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A507157-28AC-46A8-BAEC-D659C983A688}"/>
              </a:ext>
            </a:extLst>
          </p:cNvPr>
          <p:cNvSpPr>
            <a:spLocks noGrp="1"/>
          </p:cNvSpPr>
          <p:nvPr>
            <p:ph type="body" sz="half" idx="2"/>
          </p:nvPr>
        </p:nvSpPr>
        <p:spPr>
          <a:xfrm>
            <a:off x="630936" y="2660904"/>
            <a:ext cx="4818888" cy="3547872"/>
          </a:xfrm>
        </p:spPr>
        <p:txBody>
          <a:bodyPr vert="horz" lIns="91440" tIns="45720" rIns="91440" bIns="45720" rtlCol="0" anchor="t">
            <a:normAutofit/>
          </a:bodyPr>
          <a:lstStyle/>
          <a:p>
            <a:pPr indent="-228600">
              <a:buFont typeface="Arial" panose="020B0604020202020204" pitchFamily="34" charset="0"/>
              <a:buChar char="•"/>
            </a:pPr>
            <a:r>
              <a:rPr lang="en-US" sz="2000"/>
              <a:t>The scapegoat is just what you would expect: the one person who gets blamed for the whole family’s problems. This role tends to be taken on by the second oldest child; he or she offers the family a sense of purpose by providing someone else to blame. They voice the family’s collective anger, while shielding the addicted parent from a lot of blame and resentment. When scapegoats get older, males tend to act out in violence, while females often run away or participate in promiscuous sex.</a:t>
            </a:r>
          </a:p>
        </p:txBody>
      </p:sp>
      <p:pic>
        <p:nvPicPr>
          <p:cNvPr id="12290" name="Picture 2" descr="familyaddictionroles">
            <a:extLst>
              <a:ext uri="{FF2B5EF4-FFF2-40B4-BE49-F238E27FC236}">
                <a16:creationId xmlns:a16="http://schemas.microsoft.com/office/drawing/2014/main" id="{D1A772D2-9E43-4F8E-8D7A-61F9F1EE15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9048" y="1320474"/>
            <a:ext cx="5458968" cy="421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051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906AF0-B41B-47E5-9654-0DED05BB46A0}"/>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dirty="0">
                <a:solidFill>
                  <a:schemeClr val="tx1"/>
                </a:solidFill>
                <a:latin typeface="+mj-lt"/>
                <a:ea typeface="+mj-ea"/>
                <a:cs typeface="+mj-cs"/>
              </a:rPr>
              <a:t>Role #5:</a:t>
            </a:r>
            <a:br>
              <a:rPr lang="en-US" sz="5000" kern="1200" dirty="0">
                <a:solidFill>
                  <a:schemeClr val="tx1"/>
                </a:solidFill>
                <a:latin typeface="+mj-lt"/>
                <a:ea typeface="+mj-ea"/>
                <a:cs typeface="+mj-cs"/>
              </a:rPr>
            </a:br>
            <a:r>
              <a:rPr lang="en-US" sz="5000" kern="1200" dirty="0">
                <a:solidFill>
                  <a:schemeClr val="tx1"/>
                </a:solidFill>
                <a:latin typeface="+mj-lt"/>
                <a:ea typeface="+mj-ea"/>
                <a:cs typeface="+mj-cs"/>
              </a:rPr>
              <a:t>The Mascot </a:t>
            </a:r>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68B58A8-E775-4A83-9259-FE8BD8C83BC6}"/>
              </a:ext>
            </a:extLst>
          </p:cNvPr>
          <p:cNvSpPr>
            <a:spLocks noGrp="1"/>
          </p:cNvSpPr>
          <p:nvPr>
            <p:ph type="body" sz="half" idx="2"/>
          </p:nvPr>
        </p:nvSpPr>
        <p:spPr>
          <a:xfrm>
            <a:off x="630936" y="2660904"/>
            <a:ext cx="4818888" cy="3547872"/>
          </a:xfrm>
        </p:spPr>
        <p:txBody>
          <a:bodyPr vert="horz" lIns="91440" tIns="45720" rIns="91440" bIns="45720" rtlCol="0" anchor="t">
            <a:normAutofit/>
          </a:bodyPr>
          <a:lstStyle/>
          <a:p>
            <a:pPr indent="-228600">
              <a:buFont typeface="Arial" panose="020B0604020202020204" pitchFamily="34" charset="0"/>
              <a:buChar char="•"/>
            </a:pPr>
            <a:r>
              <a:rPr lang="en-US" sz="2200"/>
              <a:t>Think of the mascot as the class clown, always trying to deflect the stress of the situation by supplying humor. This role is usually taken on by the youngest child; they’re fragile, vulnerable, and desperate for the approval of others. Providing comic relief is also the mascot’s defense against feeling pain and fear himself. Mascots often grow up to self-medicate with alcohol, perpetuating the cycle of addiction.</a:t>
            </a:r>
          </a:p>
        </p:txBody>
      </p:sp>
      <p:pic>
        <p:nvPicPr>
          <p:cNvPr id="13314" name="Picture 2" descr="The Family Dynamics of Addiction Mean Each Member Plays a Role: Discover  Yours | FHE Health">
            <a:extLst>
              <a:ext uri="{FF2B5EF4-FFF2-40B4-BE49-F238E27FC236}">
                <a16:creationId xmlns:a16="http://schemas.microsoft.com/office/drawing/2014/main" id="{E2A07549-A56D-4C34-BDBC-0A2CC2B64AB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bwMode="auto">
          <a:xfrm>
            <a:off x="6099048" y="1273799"/>
            <a:ext cx="5458968" cy="431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304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11EB68-7C59-4ADE-9886-2FABC5692C46}"/>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Role #6:</a:t>
            </a:r>
            <a:br>
              <a:rPr lang="en-US" sz="5000" kern="1200">
                <a:solidFill>
                  <a:schemeClr val="tx1"/>
                </a:solidFill>
                <a:latin typeface="+mj-lt"/>
                <a:ea typeface="+mj-ea"/>
                <a:cs typeface="+mj-cs"/>
              </a:rPr>
            </a:br>
            <a:r>
              <a:rPr lang="en-US" sz="5000" kern="1200">
                <a:solidFill>
                  <a:schemeClr val="tx1"/>
                </a:solidFill>
                <a:latin typeface="+mj-lt"/>
                <a:ea typeface="+mj-ea"/>
                <a:cs typeface="+mj-cs"/>
              </a:rPr>
              <a:t>The Lost Child</a:t>
            </a:r>
          </a:p>
        </p:txBody>
      </p:sp>
      <p:sp>
        <p:nvSpPr>
          <p:cNvPr id="7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90A19C4-0C60-43D4-A4BA-755126AAB73D}"/>
              </a:ext>
            </a:extLst>
          </p:cNvPr>
          <p:cNvSpPr>
            <a:spLocks noGrp="1"/>
          </p:cNvSpPr>
          <p:nvPr>
            <p:ph type="body" sz="half" idx="2"/>
          </p:nvPr>
        </p:nvSpPr>
        <p:spPr>
          <a:xfrm>
            <a:off x="630936" y="2660904"/>
            <a:ext cx="4818888" cy="3547872"/>
          </a:xfrm>
        </p:spPr>
        <p:txBody>
          <a:bodyPr vert="horz" lIns="91440" tIns="45720" rIns="91440" bIns="45720" rtlCol="0" anchor="t">
            <a:normAutofit/>
          </a:bodyPr>
          <a:lstStyle/>
          <a:p>
            <a:pPr indent="-228600">
              <a:buFont typeface="Arial" panose="020B0604020202020204" pitchFamily="34" charset="0"/>
              <a:buChar char="•"/>
            </a:pPr>
            <a:r>
              <a:rPr lang="en-US" sz="2400" dirty="0"/>
              <a:t>The </a:t>
            </a:r>
            <a:r>
              <a:rPr lang="en-US" sz="2400" b="1" dirty="0"/>
              <a:t>Lost Child</a:t>
            </a:r>
            <a:r>
              <a:rPr lang="en-US" sz="2400" dirty="0"/>
              <a:t> is the invisible </a:t>
            </a:r>
            <a:r>
              <a:rPr lang="en-US" sz="2400" b="1" dirty="0"/>
              <a:t>child</a:t>
            </a:r>
            <a:r>
              <a:rPr lang="en-US" sz="2400" dirty="0"/>
              <a:t>. They try to escape the </a:t>
            </a:r>
            <a:r>
              <a:rPr lang="en-US" sz="2400" b="1" dirty="0"/>
              <a:t>family</a:t>
            </a:r>
            <a:r>
              <a:rPr lang="en-US" sz="2400" dirty="0"/>
              <a:t> situation by making themselves very small and quiet. They </a:t>
            </a:r>
            <a:r>
              <a:rPr lang="en-US" sz="2400" dirty="0" err="1"/>
              <a:t>staya</a:t>
            </a:r>
            <a:r>
              <a:rPr lang="en-US" sz="2400" dirty="0"/>
              <a:t> out of the way of problems and spends a lot of time alone. ... The </a:t>
            </a:r>
            <a:r>
              <a:rPr lang="en-US" sz="2400" b="1" dirty="0"/>
              <a:t>Lost Child</a:t>
            </a:r>
            <a:r>
              <a:rPr lang="en-US" sz="2400" dirty="0"/>
              <a:t> seeks the privacy of his or her own company to be away from the </a:t>
            </a:r>
            <a:r>
              <a:rPr lang="en-US" sz="2400" b="1" dirty="0"/>
              <a:t>family</a:t>
            </a:r>
            <a:r>
              <a:rPr lang="en-US" sz="2400" dirty="0"/>
              <a:t> chaos.</a:t>
            </a:r>
          </a:p>
        </p:txBody>
      </p:sp>
      <p:pic>
        <p:nvPicPr>
          <p:cNvPr id="14342" name="Picture 6" descr="LOST CHILD Family Role | HEAL &amp; GROW for ACoAs">
            <a:extLst>
              <a:ext uri="{FF2B5EF4-FFF2-40B4-BE49-F238E27FC236}">
                <a16:creationId xmlns:a16="http://schemas.microsoft.com/office/drawing/2014/main" id="{0AF2F65A-65DD-4A74-88B3-A73928817F3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2408" b="12408"/>
          <a:stretch>
            <a:fillRect/>
          </a:stretch>
        </p:blipFill>
        <p:spPr bwMode="auto">
          <a:xfrm>
            <a:off x="6099048" y="1273790"/>
            <a:ext cx="5458968" cy="4310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195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Why Addiction Is A Family Illness – Jagged Little Edges">
            <a:extLst>
              <a:ext uri="{FF2B5EF4-FFF2-40B4-BE49-F238E27FC236}">
                <a16:creationId xmlns:a16="http://schemas.microsoft.com/office/drawing/2014/main" id="{0EA702C0-9D49-4B06-B199-ED0D6AE34EA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8908" y="1112293"/>
            <a:ext cx="4633414" cy="4633414"/>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74"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5"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33036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Title 4">
            <a:extLst>
              <a:ext uri="{FF2B5EF4-FFF2-40B4-BE49-F238E27FC236}">
                <a16:creationId xmlns:a16="http://schemas.microsoft.com/office/drawing/2014/main" id="{CF39D811-6C9B-473E-8849-CEA22688A416}"/>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kern="1200">
                <a:solidFill>
                  <a:srgbClr val="FFFFFF"/>
                </a:solidFill>
                <a:latin typeface="+mj-lt"/>
                <a:ea typeface="+mj-ea"/>
                <a:cs typeface="+mj-cs"/>
              </a:rPr>
              <a:t>Genogram </a:t>
            </a:r>
          </a:p>
        </p:txBody>
      </p:sp>
      <p:sp>
        <p:nvSpPr>
          <p:cNvPr id="7" name="Text Placeholder 6">
            <a:extLst>
              <a:ext uri="{FF2B5EF4-FFF2-40B4-BE49-F238E27FC236}">
                <a16:creationId xmlns:a16="http://schemas.microsoft.com/office/drawing/2014/main" id="{A8F8544F-A833-4CCE-8A3F-5865B514034C}"/>
              </a:ext>
            </a:extLst>
          </p:cNvPr>
          <p:cNvSpPr>
            <a:spLocks noGrp="1"/>
          </p:cNvSpPr>
          <p:nvPr>
            <p:ph type="body" sz="half" idx="2"/>
          </p:nvPr>
        </p:nvSpPr>
        <p:spPr>
          <a:xfrm>
            <a:off x="1424904" y="2494450"/>
            <a:ext cx="4053545" cy="3563159"/>
          </a:xfrm>
        </p:spPr>
        <p:txBody>
          <a:bodyPr vert="horz" lIns="91440" tIns="45720" rIns="91440" bIns="45720" rtlCol="0">
            <a:normAutofit/>
          </a:bodyPr>
          <a:lstStyle/>
          <a:p>
            <a:pPr indent="-228600">
              <a:buFont typeface="Arial" panose="020B0604020202020204" pitchFamily="34" charset="0"/>
              <a:buChar char="•"/>
            </a:pPr>
            <a:r>
              <a:rPr lang="en-US" sz="2200" dirty="0"/>
              <a:t>A </a:t>
            </a:r>
            <a:r>
              <a:rPr lang="en-US" sz="2200" b="1" dirty="0"/>
              <a:t>genogram</a:t>
            </a:r>
            <a:r>
              <a:rPr lang="en-US" sz="2200" dirty="0"/>
              <a:t> (pronounced: </a:t>
            </a:r>
            <a:r>
              <a:rPr lang="en-US" sz="2200" dirty="0" err="1"/>
              <a:t>jen</a:t>
            </a:r>
            <a:r>
              <a:rPr lang="en-US" sz="2200" dirty="0"/>
              <a:t>-uh-gram) is a graphic representation of a family tree that displays detailed data on relationships among individuals. It goes beyond a traditional family tree by allowing the user to analyze hereditary patterns and psychological factors that punctuate relationships.</a:t>
            </a:r>
          </a:p>
        </p:txBody>
      </p:sp>
      <p:pic>
        <p:nvPicPr>
          <p:cNvPr id="15362" name="Picture 2" descr="A Step-by-Step Guide to Making a Genogram - Exploring your mind">
            <a:extLst>
              <a:ext uri="{FF2B5EF4-FFF2-40B4-BE49-F238E27FC236}">
                <a16:creationId xmlns:a16="http://schemas.microsoft.com/office/drawing/2014/main" id="{D30428FD-038C-4018-A3FD-528EFE50281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828" r="12828"/>
          <a:stretch>
            <a:fillRect/>
          </a:stretch>
        </p:blipFill>
        <p:spPr bwMode="auto">
          <a:xfrm>
            <a:off x="6243694" y="2492376"/>
            <a:ext cx="4512799"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738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7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502D34-B416-46D0-8FA8-3210302F2490}"/>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sz="4400">
                <a:solidFill>
                  <a:schemeClr val="bg1"/>
                </a:solidFill>
              </a:rPr>
              <a:t>Role of family environment</a:t>
            </a:r>
          </a:p>
        </p:txBody>
      </p:sp>
      <p:pic>
        <p:nvPicPr>
          <p:cNvPr id="7170" name="Picture 2" descr="The Role of Family Support in Addiction Recovery | 7 Summit Pathways">
            <a:extLst>
              <a:ext uri="{FF2B5EF4-FFF2-40B4-BE49-F238E27FC236}">
                <a16:creationId xmlns:a16="http://schemas.microsoft.com/office/drawing/2014/main" id="{9F572940-B388-4FC9-AAD5-B228310FB6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47" r="7433"/>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8B6D4402-0B43-46BE-B846-B664B3EB74B6}"/>
              </a:ext>
            </a:extLst>
          </p:cNvPr>
          <p:cNvSpPr>
            <a:spLocks noGrp="1"/>
          </p:cNvSpPr>
          <p:nvPr>
            <p:ph type="body" sz="half" idx="2"/>
          </p:nvPr>
        </p:nvSpPr>
        <p:spPr>
          <a:xfrm>
            <a:off x="7546848" y="2516777"/>
            <a:ext cx="3803904" cy="3660185"/>
          </a:xfrm>
        </p:spPr>
        <p:txBody>
          <a:bodyPr vert="horz" lIns="91440" tIns="45720" rIns="91440" bIns="45720" rtlCol="0" anchor="ctr">
            <a:normAutofit/>
          </a:bodyPr>
          <a:lstStyle/>
          <a:p>
            <a:pPr indent="-228600">
              <a:buFont typeface="Arial" panose="020B0604020202020204" pitchFamily="34" charset="0"/>
              <a:buChar char="•"/>
            </a:pPr>
            <a:r>
              <a:rPr lang="en-US" sz="2000"/>
              <a:t>Post-treatment family and social environments play significant roles in the long-term recovery process</a:t>
            </a:r>
          </a:p>
          <a:p>
            <a:pPr indent="-228600">
              <a:buFont typeface="Arial" panose="020B0604020202020204" pitchFamily="34" charset="0"/>
              <a:buChar char="•"/>
            </a:pPr>
            <a:r>
              <a:rPr lang="en-US" sz="2000"/>
              <a:t>Recovery can destabilize intimate and family relationships that have survived the wounds inflicted by addiction</a:t>
            </a:r>
          </a:p>
          <a:p>
            <a:pPr indent="-228600">
              <a:buFont typeface="Arial" panose="020B0604020202020204" pitchFamily="34" charset="0"/>
              <a:buChar char="•"/>
            </a:pPr>
            <a:r>
              <a:rPr lang="en-US" sz="2000"/>
              <a:t>Families can benefit from extended post-treatment support </a:t>
            </a:r>
          </a:p>
        </p:txBody>
      </p:sp>
    </p:spTree>
    <p:extLst>
      <p:ext uri="{BB962C8B-B14F-4D97-AF65-F5344CB8AC3E}">
        <p14:creationId xmlns:p14="http://schemas.microsoft.com/office/powerpoint/2010/main" val="2623039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16A36-A2F8-4DF8-A2D2-27B955AA2D2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Transfer of Learning</a:t>
            </a:r>
          </a:p>
        </p:txBody>
      </p:sp>
      <p:sp>
        <p:nvSpPr>
          <p:cNvPr id="7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4072CAC-66F7-428F-AFAD-E17D81499D36}"/>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2200"/>
              <a:t>The challenge, following treatment, is the transfer of knowledge from the “treatment environment” to the natural environment of the client/family and the acquiring of new skills</a:t>
            </a:r>
          </a:p>
          <a:p>
            <a:pPr indent="-228600">
              <a:buFont typeface="Arial" panose="020B0604020202020204" pitchFamily="34" charset="0"/>
              <a:buChar char="•"/>
            </a:pPr>
            <a:r>
              <a:rPr lang="en-US" sz="2200"/>
              <a:t>Factors in the environment may tip the scales toward recovery or re-addiction as much as the individual factors do</a:t>
            </a:r>
          </a:p>
        </p:txBody>
      </p:sp>
      <p:pic>
        <p:nvPicPr>
          <p:cNvPr id="8200" name="Picture 8" descr="What To Expect When A Loved One Comes Home From Treatment - Gatehouse  Treatment">
            <a:extLst>
              <a:ext uri="{FF2B5EF4-FFF2-40B4-BE49-F238E27FC236}">
                <a16:creationId xmlns:a16="http://schemas.microsoft.com/office/drawing/2014/main" id="{BD1237B4-05E6-4CCE-BBCD-0C4D4F142778}"/>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r="-1" b="30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AutoShape 2" descr="What To Expect When A Loved One Comes Home From Treatment - Gatehouse  Treatment">
            <a:extLst>
              <a:ext uri="{FF2B5EF4-FFF2-40B4-BE49-F238E27FC236}">
                <a16:creationId xmlns:a16="http://schemas.microsoft.com/office/drawing/2014/main" id="{C6B57974-76EC-4B3E-848E-89E1B38529D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94839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56C09D-D118-4AB2-8142-67E4A3AA45EA}"/>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sz="4400" dirty="0">
                <a:solidFill>
                  <a:srgbClr val="FFFFFF"/>
                </a:solidFill>
              </a:rPr>
              <a:t>Role of Family Environment in Relapse/Recovery</a:t>
            </a:r>
          </a:p>
        </p:txBody>
      </p:sp>
      <p:pic>
        <p:nvPicPr>
          <p:cNvPr id="9218" name="Picture 2" descr="The Role of Family in Recovery">
            <a:extLst>
              <a:ext uri="{FF2B5EF4-FFF2-40B4-BE49-F238E27FC236}">
                <a16:creationId xmlns:a16="http://schemas.microsoft.com/office/drawing/2014/main" id="{6D7B9942-D437-408E-B12E-65102B794A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76" r="8034"/>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FB64165-EDD5-42AB-8510-E08A55B8FF64}"/>
              </a:ext>
            </a:extLst>
          </p:cNvPr>
          <p:cNvSpPr>
            <a:spLocks noGrp="1"/>
          </p:cNvSpPr>
          <p:nvPr>
            <p:ph type="body" sz="half" idx="2"/>
          </p:nvPr>
        </p:nvSpPr>
        <p:spPr>
          <a:xfrm>
            <a:off x="7546848" y="2516777"/>
            <a:ext cx="3803904" cy="3660185"/>
          </a:xfrm>
        </p:spPr>
        <p:txBody>
          <a:bodyPr vert="horz" lIns="91440" tIns="45720" rIns="91440" bIns="45720" rtlCol="0" anchor="ctr">
            <a:normAutofit/>
          </a:bodyPr>
          <a:lstStyle/>
          <a:p>
            <a:pPr indent="-228600">
              <a:buFont typeface="Arial" panose="020B0604020202020204" pitchFamily="34" charset="0"/>
              <a:buChar char="•"/>
            </a:pPr>
            <a:r>
              <a:rPr lang="en-US" sz="1900"/>
              <a:t>Family environment exerts a great influence as a source of support or sabotage of addiction recovery</a:t>
            </a:r>
          </a:p>
          <a:p>
            <a:pPr indent="-228600">
              <a:buFont typeface="Arial" panose="020B0604020202020204" pitchFamily="34" charset="0"/>
              <a:buChar char="•"/>
            </a:pPr>
            <a:r>
              <a:rPr lang="en-US" sz="1900"/>
              <a:t>Family members can play a significant role in prompting a person with addiction to seek treatment</a:t>
            </a:r>
          </a:p>
          <a:p>
            <a:pPr indent="-228600">
              <a:buFont typeface="Arial" panose="020B0604020202020204" pitchFamily="34" charset="0"/>
              <a:buChar char="•"/>
            </a:pPr>
            <a:r>
              <a:rPr lang="en-US" sz="1900"/>
              <a:t>Family participation in treatment and family support of recovery efforts exert significant influence on long-term recovery outcomes for adults and adolescents</a:t>
            </a:r>
          </a:p>
        </p:txBody>
      </p:sp>
    </p:spTree>
    <p:extLst>
      <p:ext uri="{BB962C8B-B14F-4D97-AF65-F5344CB8AC3E}">
        <p14:creationId xmlns:p14="http://schemas.microsoft.com/office/powerpoint/2010/main" val="2648370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13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98400-CFE1-40C2-B6D8-9851F44A3CCE}"/>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sz="4400">
                <a:solidFill>
                  <a:srgbClr val="FFFFFF"/>
                </a:solidFill>
              </a:rPr>
              <a:t>Role of Family Environment in Relapse/Recovery  </a:t>
            </a:r>
          </a:p>
        </p:txBody>
      </p:sp>
      <p:pic>
        <p:nvPicPr>
          <p:cNvPr id="10242" name="Picture 2" descr="Drug Use Does Impact Your Family: An Intimate Look into the Damage">
            <a:extLst>
              <a:ext uri="{FF2B5EF4-FFF2-40B4-BE49-F238E27FC236}">
                <a16:creationId xmlns:a16="http://schemas.microsoft.com/office/drawing/2014/main" id="{854D2D95-8A1B-41BB-95C8-2E3CFB511682}"/>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5690" r="-2" b="35616"/>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8556626-0DA3-45A9-894D-A10BA35AD472}"/>
              </a:ext>
            </a:extLst>
          </p:cNvPr>
          <p:cNvSpPr>
            <a:spLocks noGrp="1"/>
          </p:cNvSpPr>
          <p:nvPr>
            <p:ph type="body" sz="half" idx="2"/>
          </p:nvPr>
        </p:nvSpPr>
        <p:spPr>
          <a:xfrm>
            <a:off x="7546848" y="2516777"/>
            <a:ext cx="3803904" cy="3660185"/>
          </a:xfrm>
        </p:spPr>
        <p:txBody>
          <a:bodyPr vert="horz" lIns="91440" tIns="45720" rIns="91440" bIns="45720" rtlCol="0" anchor="ctr">
            <a:normAutofit/>
          </a:bodyPr>
          <a:lstStyle/>
          <a:p>
            <a:pPr indent="-228600">
              <a:buFont typeface="Arial" panose="020B0604020202020204" pitchFamily="34" charset="0"/>
              <a:buChar char="•"/>
            </a:pPr>
            <a:r>
              <a:rPr lang="en-US" sz="2000" i="1"/>
              <a:t>Individuals that suffer from addiction are at higher risk level for relapse if their spouses or other family members are high in emotional expression (high levels of criticism, hostility, and emotional enmeshment) and have more drinking days in the year following treatment than clients whose spouses and family members are more encouraging and less controlling </a:t>
            </a:r>
            <a:r>
              <a:rPr lang="en-US" sz="2000"/>
              <a:t>– Journal of Consulting and Clinical Psychology </a:t>
            </a:r>
          </a:p>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2389111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CA03DA-6BEB-463A-965F-80F1A557FB7F}"/>
              </a:ext>
            </a:extLst>
          </p:cNvPr>
          <p:cNvSpPr/>
          <p:nvPr/>
        </p:nvSpPr>
        <p:spPr>
          <a:xfrm>
            <a:off x="480766" y="395926"/>
            <a:ext cx="11436913" cy="5632311"/>
          </a:xfrm>
          <a:prstGeom prst="rect">
            <a:avLst/>
          </a:prstGeom>
          <a:solidFill>
            <a:schemeClr val="accent5">
              <a:lumMod val="20000"/>
              <a:lumOff val="80000"/>
            </a:schemeClr>
          </a:solidFill>
        </p:spPr>
        <p:txBody>
          <a:bodyPr wrap="square">
            <a:spAutoFit/>
          </a:bodyPr>
          <a:lstStyle/>
          <a:p>
            <a:r>
              <a:rPr lang="en-US" sz="6000" b="1" i="0" dirty="0">
                <a:solidFill>
                  <a:srgbClr val="5C5D5F"/>
                </a:solidFill>
                <a:effectLst/>
                <a:latin typeface="+mj-lt"/>
              </a:rPr>
              <a:t>Myth: "People with addiction need tough love. Helping them just enables drug use</a:t>
            </a:r>
            <a:r>
              <a:rPr lang="en-US" sz="6000" b="1" dirty="0">
                <a:solidFill>
                  <a:srgbClr val="5C5D5F"/>
                </a:solidFill>
                <a:latin typeface="+mj-lt"/>
              </a:rPr>
              <a:t>”.</a:t>
            </a:r>
          </a:p>
          <a:p>
            <a:r>
              <a:rPr lang="en-US" sz="6000" b="1" i="0" dirty="0">
                <a:solidFill>
                  <a:srgbClr val="5C5D5F"/>
                </a:solidFill>
                <a:effectLst/>
                <a:latin typeface="+mj-lt"/>
              </a:rPr>
              <a:t>___________________________</a:t>
            </a:r>
          </a:p>
          <a:p>
            <a:r>
              <a:rPr lang="en-US" sz="6000" b="1" i="0" dirty="0">
                <a:solidFill>
                  <a:srgbClr val="5C5D5F"/>
                </a:solidFill>
                <a:effectLst/>
                <a:latin typeface="+mj-lt"/>
              </a:rPr>
              <a:t>Fact: Showing love and support are never bad things.</a:t>
            </a:r>
            <a:r>
              <a:rPr lang="en-US" sz="6000" b="0" i="0" dirty="0">
                <a:solidFill>
                  <a:srgbClr val="5C5D5F"/>
                </a:solidFill>
                <a:effectLst/>
                <a:latin typeface="+mj-lt"/>
              </a:rPr>
              <a:t> </a:t>
            </a:r>
          </a:p>
        </p:txBody>
      </p:sp>
    </p:spTree>
    <p:extLst>
      <p:ext uri="{BB962C8B-B14F-4D97-AF65-F5344CB8AC3E}">
        <p14:creationId xmlns:p14="http://schemas.microsoft.com/office/powerpoint/2010/main" val="31824014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44303-AB20-4950-A6ED-DFA408ADCA92}"/>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sz="4400">
                <a:solidFill>
                  <a:srgbClr val="FFFFFF"/>
                </a:solidFill>
              </a:rPr>
              <a:t>Role of Family Environment in Recovery/Relapse </a:t>
            </a:r>
          </a:p>
        </p:txBody>
      </p:sp>
      <p:pic>
        <p:nvPicPr>
          <p:cNvPr id="11266" name="Picture 2" descr="My Family Is Sabotaging My Recovery | Segue Recovery Support">
            <a:extLst>
              <a:ext uri="{FF2B5EF4-FFF2-40B4-BE49-F238E27FC236}">
                <a16:creationId xmlns:a16="http://schemas.microsoft.com/office/drawing/2014/main" id="{7B346EE1-230E-4ECA-8F69-6378064F363D}"/>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r="2" b="3411"/>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DF4241C9-CBD4-4B2D-A9D8-E365A7D03ABB}"/>
              </a:ext>
            </a:extLst>
          </p:cNvPr>
          <p:cNvSpPr>
            <a:spLocks noGrp="1"/>
          </p:cNvSpPr>
          <p:nvPr>
            <p:ph type="body" sz="half" idx="2"/>
          </p:nvPr>
        </p:nvSpPr>
        <p:spPr>
          <a:xfrm>
            <a:off x="7546848" y="2516777"/>
            <a:ext cx="3803904" cy="3660185"/>
          </a:xfrm>
        </p:spPr>
        <p:txBody>
          <a:bodyPr vert="horz" lIns="91440" tIns="45720" rIns="91440" bIns="45720" rtlCol="0" anchor="ctr">
            <a:normAutofit/>
          </a:bodyPr>
          <a:lstStyle/>
          <a:p>
            <a:pPr indent="-228600">
              <a:buFont typeface="Arial" panose="020B0604020202020204" pitchFamily="34" charset="0"/>
              <a:buChar char="•"/>
            </a:pPr>
            <a:r>
              <a:rPr lang="en-US" sz="2200" dirty="0"/>
              <a:t>Frequent substance use within a client’s living environment can serve to sabotage recovery efforts</a:t>
            </a:r>
          </a:p>
          <a:p>
            <a:pPr indent="-228600">
              <a:buFont typeface="Arial" panose="020B0604020202020204" pitchFamily="34" charset="0"/>
              <a:buChar char="•"/>
            </a:pPr>
            <a:endParaRPr lang="en-US" sz="2200" dirty="0"/>
          </a:p>
        </p:txBody>
      </p:sp>
    </p:spTree>
    <p:extLst>
      <p:ext uri="{BB962C8B-B14F-4D97-AF65-F5344CB8AC3E}">
        <p14:creationId xmlns:p14="http://schemas.microsoft.com/office/powerpoint/2010/main" val="2875666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4494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C975B3-0534-4F4A-B3F4-D52ECC2D222C}"/>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sz="4400">
                <a:solidFill>
                  <a:srgbClr val="FFFFFF"/>
                </a:solidFill>
              </a:rPr>
              <a:t>Family Recovery</a:t>
            </a:r>
          </a:p>
        </p:txBody>
      </p:sp>
      <p:pic>
        <p:nvPicPr>
          <p:cNvPr id="12290" name="Picture 2" descr="Drug Addiction and the Family – Alta Mira Recovery">
            <a:extLst>
              <a:ext uri="{FF2B5EF4-FFF2-40B4-BE49-F238E27FC236}">
                <a16:creationId xmlns:a16="http://schemas.microsoft.com/office/drawing/2014/main" id="{A0AC7C3B-BF07-41E6-A4B0-5548F72026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126" b="-1"/>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7578FB10-1729-4550-9025-DFDD2B3AC077}"/>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r>
              <a:rPr lang="en-US" sz="1700">
                <a:solidFill>
                  <a:srgbClr val="FFFFFF"/>
                </a:solidFill>
              </a:rPr>
              <a:t>Family structure, roles, relationships, rules and rituals are dramatically altered through the process of addiction and must be abandoned and reformed in recovery.</a:t>
            </a:r>
          </a:p>
          <a:p>
            <a:pPr indent="-228600">
              <a:buFont typeface="Arial" panose="020B0604020202020204" pitchFamily="34" charset="0"/>
              <a:buChar char="•"/>
            </a:pPr>
            <a:r>
              <a:rPr lang="en-US" sz="1700">
                <a:solidFill>
                  <a:srgbClr val="FFFFFF"/>
                </a:solidFill>
              </a:rPr>
              <a:t>This stressful family readjustment process has been depicted as the “trauma of recovery”</a:t>
            </a:r>
          </a:p>
          <a:p>
            <a:pPr indent="-228600">
              <a:buFont typeface="Arial" panose="020B0604020202020204" pitchFamily="34" charset="0"/>
              <a:buChar char="•"/>
            </a:pPr>
            <a:r>
              <a:rPr lang="en-US" sz="1700">
                <a:solidFill>
                  <a:srgbClr val="FFFFFF"/>
                </a:solidFill>
              </a:rPr>
              <a:t>The chaotic family environment of the addiction years continues into the early years of recovery </a:t>
            </a:r>
          </a:p>
          <a:p>
            <a:pPr indent="-228600">
              <a:buFont typeface="Arial" panose="020B0604020202020204" pitchFamily="34" charset="0"/>
              <a:buChar char="•"/>
            </a:pPr>
            <a:r>
              <a:rPr lang="en-US" sz="1700">
                <a:solidFill>
                  <a:srgbClr val="FFFFFF"/>
                </a:solidFill>
              </a:rPr>
              <a:t>Early recovery can be much worse than the drinking as there are often varied patterns of dysfunction and resilience</a:t>
            </a:r>
          </a:p>
        </p:txBody>
      </p:sp>
    </p:spTree>
    <p:extLst>
      <p:ext uri="{BB962C8B-B14F-4D97-AF65-F5344CB8AC3E}">
        <p14:creationId xmlns:p14="http://schemas.microsoft.com/office/powerpoint/2010/main" val="1733175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9" name="Group 7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Title 8">
            <a:extLst>
              <a:ext uri="{FF2B5EF4-FFF2-40B4-BE49-F238E27FC236}">
                <a16:creationId xmlns:a16="http://schemas.microsoft.com/office/drawing/2014/main" id="{E4307028-4F49-473A-ADE3-CA5A9E5FDC87}"/>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rPr>
              <a:t>Tips from the professional point of view</a:t>
            </a:r>
            <a:endParaRPr lang="en-US" sz="4000" kern="1200" dirty="0">
              <a:solidFill>
                <a:srgbClr val="FFFFFF"/>
              </a:solidFill>
              <a:latin typeface="+mj-lt"/>
              <a:ea typeface="+mj-ea"/>
              <a:cs typeface="+mj-cs"/>
            </a:endParaRPr>
          </a:p>
        </p:txBody>
      </p:sp>
      <p:sp>
        <p:nvSpPr>
          <p:cNvPr id="11" name="Text Placeholder 10">
            <a:extLst>
              <a:ext uri="{FF2B5EF4-FFF2-40B4-BE49-F238E27FC236}">
                <a16:creationId xmlns:a16="http://schemas.microsoft.com/office/drawing/2014/main" id="{A8E5B718-93E4-45D1-AE7F-666CAF1B0A56}"/>
              </a:ext>
            </a:extLst>
          </p:cNvPr>
          <p:cNvSpPr>
            <a:spLocks noGrp="1"/>
          </p:cNvSpPr>
          <p:nvPr>
            <p:ph type="body" sz="half" idx="2"/>
          </p:nvPr>
        </p:nvSpPr>
        <p:spPr>
          <a:xfrm>
            <a:off x="1424904" y="2494450"/>
            <a:ext cx="4053545" cy="3563159"/>
          </a:xfrm>
        </p:spPr>
        <p:txBody>
          <a:bodyPr vert="horz" lIns="91440" tIns="45720" rIns="91440" bIns="45720" rtlCol="0">
            <a:normAutofit/>
          </a:bodyPr>
          <a:lstStyle/>
          <a:p>
            <a:pPr indent="-228600">
              <a:buFont typeface="Arial" panose="020B0604020202020204" pitchFamily="34" charset="0"/>
              <a:buChar char="•"/>
            </a:pPr>
            <a:r>
              <a:rPr lang="en-US" sz="1500" dirty="0"/>
              <a:t>Consider the “family” from the client’s point of view—that is, who would the client describe as a family member and who is a “significant other” for the client.</a:t>
            </a:r>
          </a:p>
          <a:p>
            <a:r>
              <a:rPr lang="en-US" sz="1500" dirty="0"/>
              <a:t>•Assess the “family”—members’ effectiveness of communications, supportiveness or negativity, parenting skills, conflict management, and understanding of addictive disease.</a:t>
            </a:r>
          </a:p>
          <a:p>
            <a:r>
              <a:rPr lang="en-US" sz="1500" dirty="0"/>
              <a:t>•Don’t give up, and try, try again—many families or family members at first reject any participation in the treatment process. But, after a period of separation from the client who is abusing substances, family members often become willing to at least attend an initial session with the counselor.</a:t>
            </a:r>
            <a:endParaRPr lang="en-US" sz="1500" b="0" i="0" dirty="0">
              <a:effectLst/>
            </a:endParaRPr>
          </a:p>
        </p:txBody>
      </p:sp>
      <p:pic>
        <p:nvPicPr>
          <p:cNvPr id="1026" name="Picture 2" descr="Family Involvement in Substance Abuse Treatment">
            <a:extLst>
              <a:ext uri="{FF2B5EF4-FFF2-40B4-BE49-F238E27FC236}">
                <a16:creationId xmlns:a16="http://schemas.microsoft.com/office/drawing/2014/main" id="{BF77423A-E237-496E-A749-A0DF85C2FCF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014" r="8014"/>
          <a:stretch>
            <a:fillRect/>
          </a:stretch>
        </p:blipFill>
        <p:spPr bwMode="auto">
          <a:xfrm>
            <a:off x="6243656" y="2492376"/>
            <a:ext cx="4512876"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899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ddiction Recovery Options in West Seattle, WA">
            <a:extLst>
              <a:ext uri="{FF2B5EF4-FFF2-40B4-BE49-F238E27FC236}">
                <a16:creationId xmlns:a16="http://schemas.microsoft.com/office/drawing/2014/main" id="{4F8E70AF-3154-4B1F-81BD-ADFED32C9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757238"/>
            <a:ext cx="9525000" cy="534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426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451D4A-007C-49C0-B0A8-8027B0BEC008}"/>
              </a:ext>
            </a:extLst>
          </p:cNvPr>
          <p:cNvSpPr>
            <a:spLocks noGrp="1"/>
          </p:cNvSpPr>
          <p:nvPr>
            <p:ph type="title"/>
          </p:nvPr>
        </p:nvSpPr>
        <p:spPr/>
        <p:txBody>
          <a:bodyPr/>
          <a:lstStyle/>
          <a:p>
            <a:r>
              <a:rPr lang="en-US" dirty="0"/>
              <a:t>External Links:</a:t>
            </a:r>
          </a:p>
        </p:txBody>
      </p:sp>
      <p:sp>
        <p:nvSpPr>
          <p:cNvPr id="6" name="Text Placeholder 5">
            <a:extLst>
              <a:ext uri="{FF2B5EF4-FFF2-40B4-BE49-F238E27FC236}">
                <a16:creationId xmlns:a16="http://schemas.microsoft.com/office/drawing/2014/main" id="{E8169BDE-55E1-4F0C-8721-3CE2901B9CE5}"/>
              </a:ext>
            </a:extLst>
          </p:cNvPr>
          <p:cNvSpPr>
            <a:spLocks noGrp="1"/>
          </p:cNvSpPr>
          <p:nvPr>
            <p:ph type="body" idx="1"/>
          </p:nvPr>
        </p:nvSpPr>
        <p:spPr/>
        <p:txBody>
          <a:bodyPr/>
          <a:lstStyle/>
          <a:p>
            <a:r>
              <a:rPr lang="en-US" dirty="0"/>
              <a:t>Links: </a:t>
            </a:r>
          </a:p>
        </p:txBody>
      </p:sp>
      <p:sp>
        <p:nvSpPr>
          <p:cNvPr id="7" name="Content Placeholder 6">
            <a:extLst>
              <a:ext uri="{FF2B5EF4-FFF2-40B4-BE49-F238E27FC236}">
                <a16:creationId xmlns:a16="http://schemas.microsoft.com/office/drawing/2014/main" id="{9B94BC1A-BA2E-4C8F-BDD1-FD3DB4CABCE3}"/>
              </a:ext>
            </a:extLst>
          </p:cNvPr>
          <p:cNvSpPr>
            <a:spLocks noGrp="1"/>
          </p:cNvSpPr>
          <p:nvPr>
            <p:ph sz="half" idx="2"/>
          </p:nvPr>
        </p:nvSpPr>
        <p:spPr/>
        <p:txBody>
          <a:bodyPr/>
          <a:lstStyle/>
          <a:p>
            <a:r>
              <a:rPr lang="en-US" dirty="0" err="1"/>
              <a:t>Alanon</a:t>
            </a:r>
            <a:r>
              <a:rPr lang="en-US" dirty="0"/>
              <a:t>/</a:t>
            </a:r>
            <a:r>
              <a:rPr lang="en-US" dirty="0" err="1"/>
              <a:t>Alateen:https</a:t>
            </a:r>
            <a:r>
              <a:rPr lang="en-US" dirty="0"/>
              <a:t>://al-anon.org/al-anon-meetings/electronic-meetings/</a:t>
            </a:r>
          </a:p>
          <a:p>
            <a:r>
              <a:rPr lang="en-US" dirty="0" err="1"/>
              <a:t>Naranon:https</a:t>
            </a:r>
            <a:r>
              <a:rPr lang="en-US" dirty="0"/>
              <a:t>://www.nar-anon.org/find-a-meeting</a:t>
            </a:r>
          </a:p>
          <a:p>
            <a:endParaRPr lang="en-US" dirty="0"/>
          </a:p>
        </p:txBody>
      </p:sp>
      <p:sp>
        <p:nvSpPr>
          <p:cNvPr id="9" name="Content Placeholder 8">
            <a:extLst>
              <a:ext uri="{FF2B5EF4-FFF2-40B4-BE49-F238E27FC236}">
                <a16:creationId xmlns:a16="http://schemas.microsoft.com/office/drawing/2014/main" id="{364B6C3D-3DD9-4F30-957C-E3F83E8B8ECB}"/>
              </a:ext>
            </a:extLst>
          </p:cNvPr>
          <p:cNvSpPr>
            <a:spLocks noGrp="1"/>
          </p:cNvSpPr>
          <p:nvPr>
            <p:ph sz="quarter" idx="4"/>
          </p:nvPr>
        </p:nvSpPr>
        <p:spPr/>
        <p:txBody>
          <a:bodyPr/>
          <a:lstStyle/>
          <a:p>
            <a:r>
              <a:rPr lang="en-US" dirty="0"/>
              <a:t>Heartland RADAC: https://www.hradac.com/</a:t>
            </a:r>
          </a:p>
        </p:txBody>
      </p:sp>
    </p:spTree>
    <p:extLst>
      <p:ext uri="{BB962C8B-B14F-4D97-AF65-F5344CB8AC3E}">
        <p14:creationId xmlns:p14="http://schemas.microsoft.com/office/powerpoint/2010/main" val="3607858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217A342-DA87-418F-953C-409652A2F80D}"/>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b="1" kern="1200" dirty="0">
                <a:solidFill>
                  <a:schemeClr val="tx1"/>
                </a:solidFill>
                <a:latin typeface="+mj-lt"/>
                <a:ea typeface="+mj-ea"/>
                <a:cs typeface="+mj-cs"/>
              </a:rPr>
              <a:t>Truth</a:t>
            </a:r>
          </a:p>
        </p:txBody>
      </p:sp>
      <p:sp>
        <p:nvSpPr>
          <p:cNvPr id="7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C0D10235-F7CB-4D6D-877D-14178C3D3F9A}"/>
              </a:ext>
            </a:extLst>
          </p:cNvPr>
          <p:cNvSpPr>
            <a:spLocks noGrp="1"/>
          </p:cNvSpPr>
          <p:nvPr>
            <p:ph type="body" sz="half" idx="2"/>
          </p:nvPr>
        </p:nvSpPr>
        <p:spPr>
          <a:xfrm>
            <a:off x="630936" y="2660904"/>
            <a:ext cx="4818888" cy="3547872"/>
          </a:xfrm>
        </p:spPr>
        <p:txBody>
          <a:bodyPr vert="horz" lIns="91440" tIns="45720" rIns="91440" bIns="45720" rtlCol="0" anchor="t">
            <a:normAutofit/>
          </a:bodyPr>
          <a:lstStyle/>
          <a:p>
            <a:pPr indent="-228600">
              <a:buFont typeface="Arial" panose="020B0604020202020204" pitchFamily="34" charset="0"/>
              <a:buChar char="•"/>
            </a:pPr>
            <a:r>
              <a:rPr lang="en-US" sz="2200"/>
              <a:t>Boundaries and self-care are important, but lifesaving interventions should never be denied out of an impulse to teach someone a lesson. Not only is it cruel, but it’s ineffective. </a:t>
            </a:r>
            <a:r>
              <a:rPr lang="en-US" sz="2200" b="1"/>
              <a:t>Addiction is an illness.</a:t>
            </a:r>
          </a:p>
          <a:p>
            <a:pPr indent="-228600">
              <a:buFont typeface="Arial" panose="020B0604020202020204" pitchFamily="34" charset="0"/>
              <a:buChar char="•"/>
            </a:pPr>
            <a:endParaRPr lang="en-US" sz="2200" dirty="0"/>
          </a:p>
        </p:txBody>
      </p:sp>
      <p:pic>
        <p:nvPicPr>
          <p:cNvPr id="1026" name="Picture 2" descr="Love and Tough Love in Conflict Coaching - Conflict Remedy">
            <a:extLst>
              <a:ext uri="{FF2B5EF4-FFF2-40B4-BE49-F238E27FC236}">
                <a16:creationId xmlns:a16="http://schemas.microsoft.com/office/drawing/2014/main" id="{1D4234F7-7856-4A96-B06A-6A200BC807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384522"/>
            <a:ext cx="5458968" cy="408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481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F638C3-A076-41A8-A591-3D1441676341}"/>
              </a:ext>
            </a:extLst>
          </p:cNvPr>
          <p:cNvSpPr/>
          <p:nvPr/>
        </p:nvSpPr>
        <p:spPr>
          <a:xfrm>
            <a:off x="527901" y="461913"/>
            <a:ext cx="11067068" cy="3046988"/>
          </a:xfrm>
          <a:prstGeom prst="rect">
            <a:avLst/>
          </a:prstGeom>
        </p:spPr>
        <p:txBody>
          <a:bodyPr wrap="square">
            <a:spAutoFit/>
          </a:bodyPr>
          <a:lstStyle/>
          <a:p>
            <a:r>
              <a:rPr lang="en-US" sz="4800" b="1" i="0" dirty="0">
                <a:solidFill>
                  <a:srgbClr val="5C5D5F"/>
                </a:solidFill>
                <a:effectLst/>
                <a:latin typeface="+mj-lt"/>
              </a:rPr>
              <a:t>Myth: "People with addiction are hopeless.“</a:t>
            </a:r>
          </a:p>
          <a:p>
            <a:r>
              <a:rPr lang="en-US" sz="4800" b="1" i="0" dirty="0">
                <a:solidFill>
                  <a:srgbClr val="5C5D5F"/>
                </a:solidFill>
                <a:effectLst/>
                <a:latin typeface="+mj-lt"/>
              </a:rPr>
              <a:t>___________________________________</a:t>
            </a:r>
          </a:p>
          <a:p>
            <a:r>
              <a:rPr lang="en-US" sz="4800" b="1" i="0" dirty="0">
                <a:solidFill>
                  <a:srgbClr val="5C5D5F"/>
                </a:solidFill>
                <a:effectLst/>
                <a:latin typeface="+mj-lt"/>
              </a:rPr>
              <a:t>Fact: People can and do recover from addiction every single day.</a:t>
            </a:r>
            <a:r>
              <a:rPr lang="en-US" sz="4800" b="0" i="0" dirty="0">
                <a:solidFill>
                  <a:srgbClr val="5C5D5F"/>
                </a:solidFill>
                <a:effectLst/>
                <a:latin typeface="+mj-lt"/>
              </a:rPr>
              <a:t> </a:t>
            </a:r>
          </a:p>
        </p:txBody>
      </p:sp>
      <p:pic>
        <p:nvPicPr>
          <p:cNvPr id="5126" name="Picture 6" descr="Most people with addiction simply grow out of it: why is this widely  denied? | NZ Drug Foundation - At the heart of the matter">
            <a:extLst>
              <a:ext uri="{FF2B5EF4-FFF2-40B4-BE49-F238E27FC236}">
                <a16:creationId xmlns:a16="http://schemas.microsoft.com/office/drawing/2014/main" id="{48B03571-F0B7-45F5-80BC-A532D13FB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681" y="4562474"/>
            <a:ext cx="6766560" cy="159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21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7" name="Group 136">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8"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1"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A0E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Recovery is Possible. For a long time I thought that I would… | by  iWILLrecover | Medium">
            <a:extLst>
              <a:ext uri="{FF2B5EF4-FFF2-40B4-BE49-F238E27FC236}">
                <a16:creationId xmlns:a16="http://schemas.microsoft.com/office/drawing/2014/main" id="{5D0819EB-303D-4BE9-B2CF-987BC177968D}"/>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r="11347" b="-1"/>
          <a:stretch/>
        </p:blipFill>
        <p:spPr bwMode="auto">
          <a:xfrm>
            <a:off x="4747306" y="653615"/>
            <a:ext cx="6701945" cy="5540004"/>
          </a:xfrm>
          <a:prstGeom prst="rect">
            <a:avLst/>
          </a:prstGeom>
          <a:noFill/>
          <a:extLst>
            <a:ext uri="{909E8E84-426E-40DD-AFC4-6F175D3DCCD1}">
              <a14:hiddenFill xmlns:a14="http://schemas.microsoft.com/office/drawing/2010/main">
                <a:solidFill>
                  <a:srgbClr val="FFFFFF"/>
                </a:solidFill>
              </a14:hiddenFill>
            </a:ext>
          </a:extLst>
        </p:spPr>
      </p:pic>
      <p:grpSp>
        <p:nvGrpSpPr>
          <p:cNvPr id="143" name="Group 142">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44" name="Freeform: Shape 143">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F652D81-F192-489A-8C17-DDF399D96589}"/>
              </a:ext>
            </a:extLst>
          </p:cNvPr>
          <p:cNvSpPr>
            <a:spLocks noGrp="1"/>
          </p:cNvSpPr>
          <p:nvPr>
            <p:ph type="title"/>
          </p:nvPr>
        </p:nvSpPr>
        <p:spPr>
          <a:xfrm>
            <a:off x="786385" y="841249"/>
            <a:ext cx="3761709" cy="3018870"/>
          </a:xfrm>
        </p:spPr>
        <p:txBody>
          <a:bodyPr vert="horz" lIns="91440" tIns="45720" rIns="91440" bIns="45720" rtlCol="0" anchor="b">
            <a:normAutofit/>
          </a:bodyPr>
          <a:lstStyle/>
          <a:p>
            <a:r>
              <a:rPr lang="en-US" sz="4800">
                <a:solidFill>
                  <a:schemeClr val="tx2"/>
                </a:solidFill>
              </a:rPr>
              <a:t>Truth</a:t>
            </a:r>
          </a:p>
        </p:txBody>
      </p:sp>
      <p:sp>
        <p:nvSpPr>
          <p:cNvPr id="4" name="Text Placeholder 3">
            <a:extLst>
              <a:ext uri="{FF2B5EF4-FFF2-40B4-BE49-F238E27FC236}">
                <a16:creationId xmlns:a16="http://schemas.microsoft.com/office/drawing/2014/main" id="{50922EE9-F648-48EC-B53D-6A1DEAE315C3}"/>
              </a:ext>
            </a:extLst>
          </p:cNvPr>
          <p:cNvSpPr>
            <a:spLocks noGrp="1"/>
          </p:cNvSpPr>
          <p:nvPr>
            <p:ph type="body" sz="half" idx="2"/>
          </p:nvPr>
        </p:nvSpPr>
        <p:spPr>
          <a:xfrm>
            <a:off x="786383" y="3952172"/>
            <a:ext cx="3761709" cy="2229172"/>
          </a:xfrm>
        </p:spPr>
        <p:txBody>
          <a:bodyPr vert="horz" lIns="91440" tIns="45720" rIns="91440" bIns="45720" rtlCol="0" anchor="t">
            <a:normAutofit/>
          </a:bodyPr>
          <a:lstStyle/>
          <a:p>
            <a:pPr indent="-228600">
              <a:buFont typeface="Arial" panose="020B0604020202020204" pitchFamily="34" charset="0"/>
              <a:buChar char="•"/>
            </a:pPr>
            <a:r>
              <a:rPr lang="en-US" sz="1700">
                <a:solidFill>
                  <a:schemeClr val="tx2"/>
                </a:solidFill>
              </a:rPr>
              <a:t>In fact, millions of Americans are thriving in recovery right now. We just don’t hear their stories as often. Once treatment begins, someone with a substance use disorder can move on to manage their illness, just as they would any other chronic illness. With the right treatment, recovery is possible for everyone.</a:t>
            </a:r>
          </a:p>
        </p:txBody>
      </p:sp>
    </p:spTree>
    <p:extLst>
      <p:ext uri="{BB962C8B-B14F-4D97-AF65-F5344CB8AC3E}">
        <p14:creationId xmlns:p14="http://schemas.microsoft.com/office/powerpoint/2010/main" val="74206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F26C9-258E-4F65-88E5-305B9E5AB62E}"/>
              </a:ext>
            </a:extLst>
          </p:cNvPr>
          <p:cNvSpPr>
            <a:spLocks noGrp="1"/>
          </p:cNvSpPr>
          <p:nvPr>
            <p:ph type="title"/>
          </p:nvPr>
        </p:nvSpPr>
        <p:spPr/>
        <p:txBody>
          <a:bodyPr/>
          <a:lstStyle/>
          <a:p>
            <a:pPr algn="ctr"/>
            <a:r>
              <a:rPr lang="en-US" dirty="0"/>
              <a:t>Why do some people get addicted but others don’t?</a:t>
            </a:r>
          </a:p>
        </p:txBody>
      </p:sp>
      <p:sp>
        <p:nvSpPr>
          <p:cNvPr id="5" name="Text Placeholder 4">
            <a:extLst>
              <a:ext uri="{FF2B5EF4-FFF2-40B4-BE49-F238E27FC236}">
                <a16:creationId xmlns:a16="http://schemas.microsoft.com/office/drawing/2014/main" id="{BA48D6E2-AECA-4FA6-8878-B7A3173F05AA}"/>
              </a:ext>
            </a:extLst>
          </p:cNvPr>
          <p:cNvSpPr>
            <a:spLocks noGrp="1"/>
          </p:cNvSpPr>
          <p:nvPr>
            <p:ph type="body" idx="1"/>
          </p:nvPr>
        </p:nvSpPr>
        <p:spPr/>
        <p:txBody>
          <a:bodyPr/>
          <a:lstStyle/>
          <a:p>
            <a:r>
              <a:rPr lang="en-US" dirty="0"/>
              <a:t>Risk Factors for Addiction: </a:t>
            </a:r>
          </a:p>
        </p:txBody>
      </p:sp>
      <p:sp>
        <p:nvSpPr>
          <p:cNvPr id="3" name="Content Placeholder 2">
            <a:extLst>
              <a:ext uri="{FF2B5EF4-FFF2-40B4-BE49-F238E27FC236}">
                <a16:creationId xmlns:a16="http://schemas.microsoft.com/office/drawing/2014/main" id="{55DCD8C5-A863-451F-AD8F-31F566776622}"/>
              </a:ext>
            </a:extLst>
          </p:cNvPr>
          <p:cNvSpPr>
            <a:spLocks noGrp="1"/>
          </p:cNvSpPr>
          <p:nvPr>
            <p:ph sz="half" idx="2"/>
          </p:nvPr>
        </p:nvSpPr>
        <p:spPr/>
        <p:txBody>
          <a:bodyPr>
            <a:normAutofit fontScale="92500" lnSpcReduction="20000"/>
          </a:bodyPr>
          <a:lstStyle/>
          <a:p>
            <a:pPr marL="0" indent="0">
              <a:buNone/>
            </a:pPr>
            <a:r>
              <a:rPr lang="en-US" dirty="0"/>
              <a:t>Substance use alone doesn’t cause addiction. Addiction is a complex illness that arises in a person based on their unique circumstances.</a:t>
            </a:r>
          </a:p>
          <a:p>
            <a:pPr marL="0" indent="0">
              <a:buNone/>
            </a:pPr>
            <a:r>
              <a:rPr lang="en-US" dirty="0"/>
              <a:t> </a:t>
            </a:r>
            <a:r>
              <a:rPr lang="en-US" b="1" dirty="0"/>
              <a:t>Environment</a:t>
            </a:r>
            <a:r>
              <a:rPr lang="en-US" dirty="0"/>
              <a:t>: </a:t>
            </a:r>
            <a:r>
              <a:rPr lang="en-US" b="1" u="sng" dirty="0">
                <a:hlinkClick r:id="rId2"/>
              </a:rPr>
              <a:t>Exposure to traumatic experiences</a:t>
            </a:r>
            <a:r>
              <a:rPr lang="en-US" dirty="0"/>
              <a:t> has been shown to increase a person's risk of developing a substance use disorder. These experiences could happen at school, at home, or out in the community</a:t>
            </a:r>
          </a:p>
        </p:txBody>
      </p:sp>
      <p:sp>
        <p:nvSpPr>
          <p:cNvPr id="4" name="Content Placeholder 3">
            <a:extLst>
              <a:ext uri="{FF2B5EF4-FFF2-40B4-BE49-F238E27FC236}">
                <a16:creationId xmlns:a16="http://schemas.microsoft.com/office/drawing/2014/main" id="{EE34FEE1-D232-4254-A442-652B7698DEFC}"/>
              </a:ext>
            </a:extLst>
          </p:cNvPr>
          <p:cNvSpPr>
            <a:spLocks noGrp="1"/>
          </p:cNvSpPr>
          <p:nvPr>
            <p:ph sz="quarter" idx="4"/>
          </p:nvPr>
        </p:nvSpPr>
        <p:spPr/>
        <p:txBody>
          <a:bodyPr>
            <a:normAutofit fontScale="92500" lnSpcReduction="20000"/>
          </a:bodyPr>
          <a:lstStyle/>
          <a:p>
            <a:pPr marL="0" indent="0">
              <a:buNone/>
            </a:pPr>
            <a:r>
              <a:rPr lang="en-US" b="1" dirty="0"/>
              <a:t> Biology</a:t>
            </a:r>
            <a:r>
              <a:rPr lang="en-US" dirty="0"/>
              <a:t>: Scientific research has shown that </a:t>
            </a:r>
            <a:r>
              <a:rPr lang="en-US" b="1" u="sng" dirty="0">
                <a:hlinkClick r:id="rId3"/>
              </a:rPr>
              <a:t>40–60%</a:t>
            </a:r>
            <a:r>
              <a:rPr lang="en-US" dirty="0"/>
              <a:t> of the likelihood that a person will develop addiction comes from genetics. This includes both a family history of the illness as well as epigenetics, which are "the effects environmental factors have on a person's gene expression." Plus, if you have a behavioral health disorder like depression or anxiety, your risk of addiction also increases. </a:t>
            </a:r>
          </a:p>
          <a:p>
            <a:endParaRPr lang="en-US" dirty="0"/>
          </a:p>
        </p:txBody>
      </p:sp>
    </p:spTree>
    <p:extLst>
      <p:ext uri="{BB962C8B-B14F-4D97-AF65-F5344CB8AC3E}">
        <p14:creationId xmlns:p14="http://schemas.microsoft.com/office/powerpoint/2010/main" val="282095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3391</Words>
  <Application>Microsoft Office PowerPoint</Application>
  <PresentationFormat>Widescreen</PresentationFormat>
  <Paragraphs>176</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Meiryo</vt:lpstr>
      <vt:lpstr>Arial</vt:lpstr>
      <vt:lpstr>Calibri</vt:lpstr>
      <vt:lpstr>Calibri Light</vt:lpstr>
      <vt:lpstr>Office Theme</vt:lpstr>
      <vt:lpstr>Working with families experiencing substance use</vt:lpstr>
      <vt:lpstr>Addiction:  Myth Vs. Fact</vt:lpstr>
      <vt:lpstr>PowerPoint Presentation</vt:lpstr>
      <vt:lpstr>Truth</vt:lpstr>
      <vt:lpstr>PowerPoint Presentation</vt:lpstr>
      <vt:lpstr>Truth</vt:lpstr>
      <vt:lpstr>PowerPoint Presentation</vt:lpstr>
      <vt:lpstr>Truth</vt:lpstr>
      <vt:lpstr>Why do some people get addicted but others don’t?</vt:lpstr>
      <vt:lpstr>Why do some people get addicted but other’s don’t? </vt:lpstr>
      <vt:lpstr>Why do some people get addicted but other’s don’t? </vt:lpstr>
      <vt:lpstr>Addiction in America</vt:lpstr>
      <vt:lpstr>The addiction crisis is deadlier than ever before.</vt:lpstr>
      <vt:lpstr>Addiction, Mental Health, and Trauma</vt:lpstr>
      <vt:lpstr>What is a co-occurring disorder?</vt:lpstr>
      <vt:lpstr>PowerPoint Presentation</vt:lpstr>
      <vt:lpstr>How many people with addiction have co-occurring mental health disorders?</vt:lpstr>
      <vt:lpstr>Trauma increases addiction risk</vt:lpstr>
      <vt:lpstr>Trauma Increases Addiction Risk </vt:lpstr>
      <vt:lpstr>Childhood Trauma</vt:lpstr>
      <vt:lpstr>PowerPoint Presentation</vt:lpstr>
      <vt:lpstr>Trauma: What was traumatic for you, big or little is significant</vt:lpstr>
      <vt:lpstr>How does the family fit in? </vt:lpstr>
      <vt:lpstr>PowerPoint Presentation</vt:lpstr>
      <vt:lpstr>PowerPoint Presentation</vt:lpstr>
      <vt:lpstr>Disease of addiction</vt:lpstr>
      <vt:lpstr>Addition is a process</vt:lpstr>
      <vt:lpstr>Addiction is a family disease</vt:lpstr>
      <vt:lpstr>Enabling</vt:lpstr>
      <vt:lpstr>Enabling</vt:lpstr>
      <vt:lpstr>Can I “fix” the alcoholic/addict in my life?</vt:lpstr>
      <vt:lpstr>Failed attempts</vt:lpstr>
      <vt:lpstr>Effects on others</vt:lpstr>
      <vt:lpstr>Effects on others </vt:lpstr>
      <vt:lpstr> Patterns of interaction found in a family where one or more of the parents or children are likely to be abusing alcohol or illicit drugs:</vt:lpstr>
      <vt:lpstr>Patterns of interaction continued: </vt:lpstr>
      <vt:lpstr>PowerPoint Presentation</vt:lpstr>
      <vt:lpstr>Role #1:  The Addicted</vt:lpstr>
      <vt:lpstr>Role #2:  The Enabler</vt:lpstr>
      <vt:lpstr>Role #3: The Hero</vt:lpstr>
      <vt:lpstr>Role #4: The Scapegoat</vt:lpstr>
      <vt:lpstr>Role #5: The Mascot </vt:lpstr>
      <vt:lpstr>Role #6: The Lost Child</vt:lpstr>
      <vt:lpstr>PowerPoint Presentation</vt:lpstr>
      <vt:lpstr>Genogram </vt:lpstr>
      <vt:lpstr>Role of family environment</vt:lpstr>
      <vt:lpstr>Transfer of Learning</vt:lpstr>
      <vt:lpstr>Role of Family Environment in Relapse/Recovery</vt:lpstr>
      <vt:lpstr>Role of Family Environment in Relapse/Recovery  </vt:lpstr>
      <vt:lpstr>Role of Family Environment in Recovery/Relapse </vt:lpstr>
      <vt:lpstr>Family Recovery</vt:lpstr>
      <vt:lpstr>Tips from the professional point of view</vt:lpstr>
      <vt:lpstr>PowerPoint Presentation</vt:lpstr>
      <vt:lpstr>External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families experiencing substance use</dc:title>
  <dc:creator>Sara Jackson</dc:creator>
  <cp:lastModifiedBy>Sara Jackson</cp:lastModifiedBy>
  <cp:revision>2</cp:revision>
  <dcterms:created xsi:type="dcterms:W3CDTF">2021-05-27T13:19:01Z</dcterms:created>
  <dcterms:modified xsi:type="dcterms:W3CDTF">2021-05-27T17:57:01Z</dcterms:modified>
</cp:coreProperties>
</file>